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6"/>
  </p:notesMasterIdLst>
  <p:handoutMasterIdLst>
    <p:handoutMasterId r:id="rId17"/>
  </p:handoutMasterIdLst>
  <p:sldIdLst>
    <p:sldId id="256" r:id="rId2"/>
    <p:sldId id="257" r:id="rId3"/>
    <p:sldId id="258" r:id="rId4"/>
    <p:sldId id="270" r:id="rId5"/>
    <p:sldId id="280" r:id="rId6"/>
    <p:sldId id="281" r:id="rId7"/>
    <p:sldId id="282" r:id="rId8"/>
    <p:sldId id="261" r:id="rId9"/>
    <p:sldId id="263" r:id="rId10"/>
    <p:sldId id="262" r:id="rId11"/>
    <p:sldId id="260" r:id="rId12"/>
    <p:sldId id="264" r:id="rId13"/>
    <p:sldId id="265" r:id="rId14"/>
    <p:sldId id="267" r:id="rId15"/>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9BD8"/>
    <a:srgbClr val="008FC6"/>
    <a:srgbClr val="5559AB"/>
    <a:srgbClr val="8F221A"/>
    <a:srgbClr val="FCEEED"/>
    <a:srgbClr val="C64D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D113A9D2-9D6B-4929-AA2D-F23B5EE8CBE7}" styleName="テーマ スタイル 2 - アクセント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216"/>
    <p:restoredTop sz="90285"/>
  </p:normalViewPr>
  <p:slideViewPr>
    <p:cSldViewPr snapToGrid="0" snapToObjects="1">
      <p:cViewPr>
        <p:scale>
          <a:sx n="66" d="100"/>
          <a:sy n="66" d="100"/>
        </p:scale>
        <p:origin x="1728" y="568"/>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71" d="100"/>
          <a:sy n="171" d="100"/>
        </p:scale>
        <p:origin x="1432"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D635E2-253E-774F-A7ED-A7F279B0C736}" type="doc">
      <dgm:prSet loTypeId="urn:microsoft.com/office/officeart/2005/8/layout/process2" loCatId="" qsTypeId="urn:microsoft.com/office/officeart/2005/8/quickstyle/simple1" qsCatId="simple" csTypeId="urn:microsoft.com/office/officeart/2005/8/colors/accent1_2" csCatId="accent1" phldr="1"/>
      <dgm:spPr/>
      <dgm:t>
        <a:bodyPr/>
        <a:lstStyle/>
        <a:p>
          <a:endParaRPr kumimoji="1" lang="ja-JP" altLang="en-US"/>
        </a:p>
      </dgm:t>
    </dgm:pt>
    <dgm:pt modelId="{0FEAB13F-184B-5B47-843F-851B848B4D5A}">
      <dgm:prSet phldrT="[テキスト]" custT="1"/>
      <dgm:spPr/>
      <dgm:t>
        <a:bodyPr/>
        <a:lstStyle/>
        <a:p>
          <a:r>
            <a:rPr kumimoji="1" lang="ja-JP" altLang="en-US" sz="1800"/>
            <a:t>似た画像は近い値を持つ性質がある</a:t>
          </a:r>
          <a:r>
            <a:rPr kumimoji="1" lang="en-US" altLang="ja-JP" sz="1800" dirty="0"/>
            <a:t> 64 bit </a:t>
          </a:r>
          <a:r>
            <a:rPr kumimoji="1" lang="ja-JP" altLang="en-US" sz="1800"/>
            <a:t>ハッシュ値を</a:t>
          </a:r>
          <a:br>
            <a:rPr kumimoji="1" lang="en-US" altLang="ja-JP" sz="1800" dirty="0"/>
          </a:br>
          <a:r>
            <a:rPr kumimoji="1" lang="ja-JP" altLang="en-US" sz="1800"/>
            <a:t>用いて</a:t>
          </a:r>
          <a:r>
            <a:rPr kumimoji="1" lang="en-US" altLang="ja-JP" sz="1800" dirty="0"/>
            <a:t> Fringe </a:t>
          </a:r>
          <a:r>
            <a:rPr kumimoji="1" lang="ja-JP" altLang="en-US" sz="1800"/>
            <a:t>データの一部をハッシュ化</a:t>
          </a:r>
        </a:p>
      </dgm:t>
    </dgm:pt>
    <dgm:pt modelId="{24D9DD3D-9294-EB45-8FDC-987C13FFC7D6}" type="parTrans" cxnId="{19DCC181-6320-3644-B92F-83E796FCC8DB}">
      <dgm:prSet/>
      <dgm:spPr/>
      <dgm:t>
        <a:bodyPr/>
        <a:lstStyle/>
        <a:p>
          <a:endParaRPr kumimoji="1" lang="ja-JP" altLang="en-US" sz="1800"/>
        </a:p>
      </dgm:t>
    </dgm:pt>
    <dgm:pt modelId="{7F4CB237-7E23-CD41-847E-FD64B5E9713F}" type="sibTrans" cxnId="{19DCC181-6320-3644-B92F-83E796FCC8DB}">
      <dgm:prSet custT="1"/>
      <dgm:spPr/>
      <dgm:t>
        <a:bodyPr/>
        <a:lstStyle/>
        <a:p>
          <a:endParaRPr kumimoji="1" lang="ja-JP" altLang="en-US" sz="1800"/>
        </a:p>
      </dgm:t>
    </dgm:pt>
    <dgm:pt modelId="{5E6A544E-C34E-8F4A-8F64-67707B8F7AE5}">
      <dgm:prSet phldrT="[テキスト]" custT="1"/>
      <dgm:spPr/>
      <dgm:t>
        <a:bodyPr/>
        <a:lstStyle/>
        <a:p>
          <a:r>
            <a:rPr kumimoji="1" lang="ja-JP" altLang="en-US" sz="1800"/>
            <a:t>クラスタごとに</a:t>
          </a:r>
          <a:r>
            <a:rPr kumimoji="1" lang="en-US" altLang="ja-JP" sz="1800" dirty="0"/>
            <a:t> Medoid </a:t>
          </a:r>
          <a:r>
            <a:rPr kumimoji="1" lang="ja-JP" altLang="en-US" sz="1800"/>
            <a:t>と呼ばれる</a:t>
          </a:r>
          <a:br>
            <a:rPr kumimoji="1" lang="en-US" altLang="ja-JP" sz="1800" dirty="0"/>
          </a:br>
          <a:r>
            <a:rPr kumimoji="1" lang="ja-JP" altLang="en-US" sz="1800"/>
            <a:t>クラスタ内の他の画像との距離の総和が最も小さい画像を決定</a:t>
          </a:r>
        </a:p>
      </dgm:t>
    </dgm:pt>
    <dgm:pt modelId="{051AB9A8-620E-D14A-AD22-530634EE6EBB}" type="parTrans" cxnId="{FE39620A-2F0C-524D-93B7-D442F68CC15F}">
      <dgm:prSet/>
      <dgm:spPr/>
      <dgm:t>
        <a:bodyPr/>
        <a:lstStyle/>
        <a:p>
          <a:endParaRPr kumimoji="1" lang="ja-JP" altLang="en-US" sz="1800"/>
        </a:p>
      </dgm:t>
    </dgm:pt>
    <dgm:pt modelId="{16334F1F-C309-C64C-BEEF-82C7D53B2544}" type="sibTrans" cxnId="{FE39620A-2F0C-524D-93B7-D442F68CC15F}">
      <dgm:prSet custT="1"/>
      <dgm:spPr/>
      <dgm:t>
        <a:bodyPr/>
        <a:lstStyle/>
        <a:p>
          <a:endParaRPr kumimoji="1" lang="ja-JP" altLang="en-US" sz="1800"/>
        </a:p>
      </dgm:t>
    </dgm:pt>
    <dgm:pt modelId="{E6265403-D67C-344F-A349-9647D966B358}">
      <dgm:prSet custT="1"/>
      <dgm:spPr/>
      <dgm:t>
        <a:bodyPr/>
        <a:lstStyle/>
        <a:p>
          <a:r>
            <a:rPr lang="ja-JP" altLang="en-US" sz="1800"/>
            <a:t>ハッシュ化した</a:t>
          </a:r>
          <a:r>
            <a:rPr lang="en-US" altLang="ja-JP" sz="1800" dirty="0"/>
            <a:t> KYM</a:t>
          </a:r>
          <a:r>
            <a:rPr lang="ja-JP" altLang="en-US" sz="1800"/>
            <a:t> データを用いて</a:t>
          </a:r>
          <a:br>
            <a:rPr lang="en-US" altLang="ja-JP" sz="1800" dirty="0"/>
          </a:br>
          <a:r>
            <a:rPr kumimoji="1" lang="ja-JP" altLang="en-US" sz="1800"/>
            <a:t>クラスタごとに注釈付け</a:t>
          </a:r>
        </a:p>
      </dgm:t>
    </dgm:pt>
    <dgm:pt modelId="{231A7FB7-974E-CE4C-A42E-8B908786786B}" type="parTrans" cxnId="{4A74E77A-8D75-F54C-AFD6-4B6D5DCD3713}">
      <dgm:prSet/>
      <dgm:spPr/>
      <dgm:t>
        <a:bodyPr/>
        <a:lstStyle/>
        <a:p>
          <a:endParaRPr kumimoji="1" lang="ja-JP" altLang="en-US" sz="1800"/>
        </a:p>
      </dgm:t>
    </dgm:pt>
    <dgm:pt modelId="{37B222DF-27D1-984B-976F-39DCBCFAB4D5}" type="sibTrans" cxnId="{4A74E77A-8D75-F54C-AFD6-4B6D5DCD3713}">
      <dgm:prSet custT="1"/>
      <dgm:spPr/>
      <dgm:t>
        <a:bodyPr/>
        <a:lstStyle/>
        <a:p>
          <a:endParaRPr kumimoji="1" lang="ja-JP" altLang="en-US" sz="1800"/>
        </a:p>
      </dgm:t>
    </dgm:pt>
    <dgm:pt modelId="{82AF97E9-D139-3C4E-8F26-A0BA7C944C13}">
      <dgm:prSet custT="1"/>
      <dgm:spPr/>
      <dgm:t>
        <a:bodyPr/>
        <a:lstStyle/>
        <a:p>
          <a:r>
            <a:rPr lang="ja-JP" altLang="en-US" sz="1800"/>
            <a:t>ハッシュ化した全てのデータを用いて</a:t>
          </a:r>
          <a:br>
            <a:rPr lang="en-US" altLang="ja-JP" sz="1800" dirty="0"/>
          </a:br>
          <a:r>
            <a:rPr kumimoji="1" lang="ja-JP" altLang="en-US" sz="1800"/>
            <a:t>データセットの拡大</a:t>
          </a:r>
        </a:p>
      </dgm:t>
    </dgm:pt>
    <dgm:pt modelId="{1CE73EB0-C01C-C844-AC72-1F57E98C463C}" type="parTrans" cxnId="{5E19BB9C-E59E-894E-B5FF-D44772FC8032}">
      <dgm:prSet/>
      <dgm:spPr/>
      <dgm:t>
        <a:bodyPr/>
        <a:lstStyle/>
        <a:p>
          <a:endParaRPr kumimoji="1" lang="ja-JP" altLang="en-US" sz="1800"/>
        </a:p>
      </dgm:t>
    </dgm:pt>
    <dgm:pt modelId="{A91F40FA-5863-7548-AB6A-AEB6D36FAC9E}" type="sibTrans" cxnId="{5E19BB9C-E59E-894E-B5FF-D44772FC8032}">
      <dgm:prSet custT="1"/>
      <dgm:spPr/>
      <dgm:t>
        <a:bodyPr/>
        <a:lstStyle/>
        <a:p>
          <a:endParaRPr kumimoji="1" lang="ja-JP" altLang="en-US" sz="1800"/>
        </a:p>
      </dgm:t>
    </dgm:pt>
    <dgm:pt modelId="{DE559F18-BD84-1040-8D7C-080AFC67586A}">
      <dgm:prSet custT="1"/>
      <dgm:spPr/>
      <dgm:t>
        <a:bodyPr/>
        <a:lstStyle/>
        <a:p>
          <a:r>
            <a:rPr kumimoji="1" lang="en-US" altLang="ja-JP" sz="1800" dirty="0"/>
            <a:t>SNS </a:t>
          </a:r>
          <a:r>
            <a:rPr kumimoji="1" lang="ja-JP" altLang="en-US" sz="1800"/>
            <a:t>ごとの投稿の傾向や推移を分析</a:t>
          </a:r>
        </a:p>
      </dgm:t>
    </dgm:pt>
    <dgm:pt modelId="{1D079A05-0F69-454C-9259-EC600C3915CC}" type="parTrans" cxnId="{3E1607B8-1CA3-E044-94C3-01ED1C6B8676}">
      <dgm:prSet/>
      <dgm:spPr/>
      <dgm:t>
        <a:bodyPr/>
        <a:lstStyle/>
        <a:p>
          <a:endParaRPr kumimoji="1" lang="ja-JP" altLang="en-US" sz="1800"/>
        </a:p>
      </dgm:t>
    </dgm:pt>
    <dgm:pt modelId="{351A819F-2759-E54D-BFBD-787E03D6F476}" type="sibTrans" cxnId="{3E1607B8-1CA3-E044-94C3-01ED1C6B8676}">
      <dgm:prSet/>
      <dgm:spPr/>
      <dgm:t>
        <a:bodyPr/>
        <a:lstStyle/>
        <a:p>
          <a:endParaRPr kumimoji="1" lang="ja-JP" altLang="en-US" sz="1800"/>
        </a:p>
      </dgm:t>
    </dgm:pt>
    <dgm:pt modelId="{2DAC267E-F6F8-F941-B5C4-CBEE33E5B0B3}">
      <dgm:prSet custT="1"/>
      <dgm:spPr/>
      <dgm:t>
        <a:bodyPr/>
        <a:lstStyle/>
        <a:p>
          <a:r>
            <a:rPr kumimoji="1" lang="ja-JP" altLang="en-US" sz="1800"/>
            <a:t>ハミング距離準拠のアルゴリズムを用いた</a:t>
          </a:r>
          <a:br>
            <a:rPr kumimoji="1" lang="en-US" altLang="ja-JP" sz="1800" dirty="0"/>
          </a:br>
          <a:r>
            <a:rPr kumimoji="1" lang="ja-JP" altLang="en-US" sz="1800"/>
            <a:t>クラスタリング</a:t>
          </a:r>
        </a:p>
      </dgm:t>
    </dgm:pt>
    <dgm:pt modelId="{A5A55FA8-79D0-1D4B-96EA-8F909DEBD279}" type="parTrans" cxnId="{0E680C42-A505-1745-93CB-4743FC2B92E3}">
      <dgm:prSet/>
      <dgm:spPr/>
      <dgm:t>
        <a:bodyPr/>
        <a:lstStyle/>
        <a:p>
          <a:endParaRPr kumimoji="1" lang="ja-JP" altLang="en-US" sz="1800"/>
        </a:p>
      </dgm:t>
    </dgm:pt>
    <dgm:pt modelId="{D6645D4D-051B-6C4C-90FF-FE2B0B111DE8}" type="sibTrans" cxnId="{0E680C42-A505-1745-93CB-4743FC2B92E3}">
      <dgm:prSet custT="1"/>
      <dgm:spPr/>
      <dgm:t>
        <a:bodyPr/>
        <a:lstStyle/>
        <a:p>
          <a:endParaRPr kumimoji="1" lang="ja-JP" altLang="en-US" sz="1800"/>
        </a:p>
      </dgm:t>
    </dgm:pt>
    <dgm:pt modelId="{69007293-07BE-DB4B-B351-C065295D21C6}" type="pres">
      <dgm:prSet presAssocID="{30D635E2-253E-774F-A7ED-A7F279B0C736}" presName="linearFlow" presStyleCnt="0">
        <dgm:presLayoutVars>
          <dgm:resizeHandles val="exact"/>
        </dgm:presLayoutVars>
      </dgm:prSet>
      <dgm:spPr/>
    </dgm:pt>
    <dgm:pt modelId="{6F6AA71C-6134-5B43-9BBD-37AAF2C37210}" type="pres">
      <dgm:prSet presAssocID="{0FEAB13F-184B-5B47-843F-851B848B4D5A}" presName="node" presStyleLbl="node1" presStyleIdx="0" presStyleCnt="6" custScaleX="246488" custScaleY="100615">
        <dgm:presLayoutVars>
          <dgm:bulletEnabled val="1"/>
        </dgm:presLayoutVars>
      </dgm:prSet>
      <dgm:spPr/>
    </dgm:pt>
    <dgm:pt modelId="{44B4833D-7840-B94E-ADE4-9EEB3A450D3A}" type="pres">
      <dgm:prSet presAssocID="{7F4CB237-7E23-CD41-847E-FD64B5E9713F}" presName="sibTrans" presStyleLbl="sibTrans2D1" presStyleIdx="0" presStyleCnt="5"/>
      <dgm:spPr/>
    </dgm:pt>
    <dgm:pt modelId="{A007E346-1340-4445-86E4-5164F11E3DA4}" type="pres">
      <dgm:prSet presAssocID="{7F4CB237-7E23-CD41-847E-FD64B5E9713F}" presName="connectorText" presStyleLbl="sibTrans2D1" presStyleIdx="0" presStyleCnt="5"/>
      <dgm:spPr/>
    </dgm:pt>
    <dgm:pt modelId="{84825DFD-ADAA-714B-A9F7-6A59F7B43CA7}" type="pres">
      <dgm:prSet presAssocID="{2DAC267E-F6F8-F941-B5C4-CBEE33E5B0B3}" presName="node" presStyleLbl="node1" presStyleIdx="1" presStyleCnt="6" custScaleX="246488" custScaleY="100615">
        <dgm:presLayoutVars>
          <dgm:bulletEnabled val="1"/>
        </dgm:presLayoutVars>
      </dgm:prSet>
      <dgm:spPr/>
    </dgm:pt>
    <dgm:pt modelId="{D9FB9453-3A35-7A42-9209-CC041E5E649A}" type="pres">
      <dgm:prSet presAssocID="{D6645D4D-051B-6C4C-90FF-FE2B0B111DE8}" presName="sibTrans" presStyleLbl="sibTrans2D1" presStyleIdx="1" presStyleCnt="5"/>
      <dgm:spPr/>
    </dgm:pt>
    <dgm:pt modelId="{B01FF2D9-D60A-6B48-B485-6D0380C4DF9B}" type="pres">
      <dgm:prSet presAssocID="{D6645D4D-051B-6C4C-90FF-FE2B0B111DE8}" presName="connectorText" presStyleLbl="sibTrans2D1" presStyleIdx="1" presStyleCnt="5"/>
      <dgm:spPr/>
    </dgm:pt>
    <dgm:pt modelId="{782E82F2-82A3-0B4D-A167-B5A9E2DEC32D}" type="pres">
      <dgm:prSet presAssocID="{5E6A544E-C34E-8F4A-8F64-67707B8F7AE5}" presName="node" presStyleLbl="node1" presStyleIdx="2" presStyleCnt="6" custScaleX="246488" custScaleY="100615">
        <dgm:presLayoutVars>
          <dgm:bulletEnabled val="1"/>
        </dgm:presLayoutVars>
      </dgm:prSet>
      <dgm:spPr/>
    </dgm:pt>
    <dgm:pt modelId="{EF8C3ED8-5A7B-E24E-AFC6-8D76F1E36E18}" type="pres">
      <dgm:prSet presAssocID="{16334F1F-C309-C64C-BEEF-82C7D53B2544}" presName="sibTrans" presStyleLbl="sibTrans2D1" presStyleIdx="2" presStyleCnt="5"/>
      <dgm:spPr/>
    </dgm:pt>
    <dgm:pt modelId="{8DF35D8E-0EF3-D44A-A8C0-F0F001A27B67}" type="pres">
      <dgm:prSet presAssocID="{16334F1F-C309-C64C-BEEF-82C7D53B2544}" presName="connectorText" presStyleLbl="sibTrans2D1" presStyleIdx="2" presStyleCnt="5"/>
      <dgm:spPr/>
    </dgm:pt>
    <dgm:pt modelId="{34F8AF40-D70D-D545-AE25-39B8DAF607A1}" type="pres">
      <dgm:prSet presAssocID="{E6265403-D67C-344F-A349-9647D966B358}" presName="node" presStyleLbl="node1" presStyleIdx="3" presStyleCnt="6" custScaleX="246488" custScaleY="100615">
        <dgm:presLayoutVars>
          <dgm:bulletEnabled val="1"/>
        </dgm:presLayoutVars>
      </dgm:prSet>
      <dgm:spPr/>
    </dgm:pt>
    <dgm:pt modelId="{1CD39E9E-D837-4646-A823-5BDFC4BA64C5}" type="pres">
      <dgm:prSet presAssocID="{37B222DF-27D1-984B-976F-39DCBCFAB4D5}" presName="sibTrans" presStyleLbl="sibTrans2D1" presStyleIdx="3" presStyleCnt="5"/>
      <dgm:spPr/>
    </dgm:pt>
    <dgm:pt modelId="{B91C3225-6CC1-A841-B3DC-F3206F9A7D10}" type="pres">
      <dgm:prSet presAssocID="{37B222DF-27D1-984B-976F-39DCBCFAB4D5}" presName="connectorText" presStyleLbl="sibTrans2D1" presStyleIdx="3" presStyleCnt="5"/>
      <dgm:spPr/>
    </dgm:pt>
    <dgm:pt modelId="{751E0659-B326-1D4D-B787-02DF6F4D4830}" type="pres">
      <dgm:prSet presAssocID="{82AF97E9-D139-3C4E-8F26-A0BA7C944C13}" presName="node" presStyleLbl="node1" presStyleIdx="4" presStyleCnt="6" custScaleX="246488" custScaleY="100615">
        <dgm:presLayoutVars>
          <dgm:bulletEnabled val="1"/>
        </dgm:presLayoutVars>
      </dgm:prSet>
      <dgm:spPr/>
    </dgm:pt>
    <dgm:pt modelId="{1C11DD74-E297-0447-9612-A9667A526676}" type="pres">
      <dgm:prSet presAssocID="{A91F40FA-5863-7548-AB6A-AEB6D36FAC9E}" presName="sibTrans" presStyleLbl="sibTrans2D1" presStyleIdx="4" presStyleCnt="5"/>
      <dgm:spPr/>
    </dgm:pt>
    <dgm:pt modelId="{CEE723CA-47CA-864A-BEF2-11516F60707C}" type="pres">
      <dgm:prSet presAssocID="{A91F40FA-5863-7548-AB6A-AEB6D36FAC9E}" presName="connectorText" presStyleLbl="sibTrans2D1" presStyleIdx="4" presStyleCnt="5"/>
      <dgm:spPr/>
    </dgm:pt>
    <dgm:pt modelId="{73CF8FC8-135E-DA4F-B8A9-05EE25B1DDFC}" type="pres">
      <dgm:prSet presAssocID="{DE559F18-BD84-1040-8D7C-080AFC67586A}" presName="node" presStyleLbl="node1" presStyleIdx="5" presStyleCnt="6" custScaleX="246488" custScaleY="68875">
        <dgm:presLayoutVars>
          <dgm:bulletEnabled val="1"/>
        </dgm:presLayoutVars>
      </dgm:prSet>
      <dgm:spPr/>
    </dgm:pt>
  </dgm:ptLst>
  <dgm:cxnLst>
    <dgm:cxn modelId="{AFA33B02-56CA-FB43-842A-AD993A93190A}" type="presOf" srcId="{2DAC267E-F6F8-F941-B5C4-CBEE33E5B0B3}" destId="{84825DFD-ADAA-714B-A9F7-6A59F7B43CA7}" srcOrd="0" destOrd="0" presId="urn:microsoft.com/office/officeart/2005/8/layout/process2"/>
    <dgm:cxn modelId="{BE6E9805-83A1-6C4E-A52B-D68BCCE54B4A}" type="presOf" srcId="{82AF97E9-D139-3C4E-8F26-A0BA7C944C13}" destId="{751E0659-B326-1D4D-B787-02DF6F4D4830}" srcOrd="0" destOrd="0" presId="urn:microsoft.com/office/officeart/2005/8/layout/process2"/>
    <dgm:cxn modelId="{505BDF05-C6AF-8E41-8E56-8D82F81943E3}" type="presOf" srcId="{30D635E2-253E-774F-A7ED-A7F279B0C736}" destId="{69007293-07BE-DB4B-B351-C065295D21C6}" srcOrd="0" destOrd="0" presId="urn:microsoft.com/office/officeart/2005/8/layout/process2"/>
    <dgm:cxn modelId="{FE39620A-2F0C-524D-93B7-D442F68CC15F}" srcId="{30D635E2-253E-774F-A7ED-A7F279B0C736}" destId="{5E6A544E-C34E-8F4A-8F64-67707B8F7AE5}" srcOrd="2" destOrd="0" parTransId="{051AB9A8-620E-D14A-AD22-530634EE6EBB}" sibTransId="{16334F1F-C309-C64C-BEEF-82C7D53B2544}"/>
    <dgm:cxn modelId="{A39FCB11-CBD1-6A4C-B807-460FEE12C366}" type="presOf" srcId="{5E6A544E-C34E-8F4A-8F64-67707B8F7AE5}" destId="{782E82F2-82A3-0B4D-A167-B5A9E2DEC32D}" srcOrd="0" destOrd="0" presId="urn:microsoft.com/office/officeart/2005/8/layout/process2"/>
    <dgm:cxn modelId="{C5E81227-18A8-1840-AA9E-D4EF3FB85C97}" type="presOf" srcId="{37B222DF-27D1-984B-976F-39DCBCFAB4D5}" destId="{B91C3225-6CC1-A841-B3DC-F3206F9A7D10}" srcOrd="1" destOrd="0" presId="urn:microsoft.com/office/officeart/2005/8/layout/process2"/>
    <dgm:cxn modelId="{32C74634-3C71-4647-B422-FF9C00304AEE}" type="presOf" srcId="{E6265403-D67C-344F-A349-9647D966B358}" destId="{34F8AF40-D70D-D545-AE25-39B8DAF607A1}" srcOrd="0" destOrd="0" presId="urn:microsoft.com/office/officeart/2005/8/layout/process2"/>
    <dgm:cxn modelId="{0E680C42-A505-1745-93CB-4743FC2B92E3}" srcId="{30D635E2-253E-774F-A7ED-A7F279B0C736}" destId="{2DAC267E-F6F8-F941-B5C4-CBEE33E5B0B3}" srcOrd="1" destOrd="0" parTransId="{A5A55FA8-79D0-1D4B-96EA-8F909DEBD279}" sibTransId="{D6645D4D-051B-6C4C-90FF-FE2B0B111DE8}"/>
    <dgm:cxn modelId="{5BE83A51-318D-D943-A0E3-A3215C650AB5}" type="presOf" srcId="{37B222DF-27D1-984B-976F-39DCBCFAB4D5}" destId="{1CD39E9E-D837-4646-A823-5BDFC4BA64C5}" srcOrd="0" destOrd="0" presId="urn:microsoft.com/office/officeart/2005/8/layout/process2"/>
    <dgm:cxn modelId="{B41FEA61-15D2-E04C-BF67-6A0FB44A4A66}" type="presOf" srcId="{16334F1F-C309-C64C-BEEF-82C7D53B2544}" destId="{8DF35D8E-0EF3-D44A-A8C0-F0F001A27B67}" srcOrd="1" destOrd="0" presId="urn:microsoft.com/office/officeart/2005/8/layout/process2"/>
    <dgm:cxn modelId="{7D71B462-9CB6-2343-BC37-946D51AA1F47}" type="presOf" srcId="{A91F40FA-5863-7548-AB6A-AEB6D36FAC9E}" destId="{1C11DD74-E297-0447-9612-A9667A526676}" srcOrd="0" destOrd="0" presId="urn:microsoft.com/office/officeart/2005/8/layout/process2"/>
    <dgm:cxn modelId="{4A74E77A-8D75-F54C-AFD6-4B6D5DCD3713}" srcId="{30D635E2-253E-774F-A7ED-A7F279B0C736}" destId="{E6265403-D67C-344F-A349-9647D966B358}" srcOrd="3" destOrd="0" parTransId="{231A7FB7-974E-CE4C-A42E-8B908786786B}" sibTransId="{37B222DF-27D1-984B-976F-39DCBCFAB4D5}"/>
    <dgm:cxn modelId="{B9F2FB7D-D448-B049-AE49-E0FA728EA9FF}" type="presOf" srcId="{D6645D4D-051B-6C4C-90FF-FE2B0B111DE8}" destId="{D9FB9453-3A35-7A42-9209-CC041E5E649A}" srcOrd="0" destOrd="0" presId="urn:microsoft.com/office/officeart/2005/8/layout/process2"/>
    <dgm:cxn modelId="{19DCC181-6320-3644-B92F-83E796FCC8DB}" srcId="{30D635E2-253E-774F-A7ED-A7F279B0C736}" destId="{0FEAB13F-184B-5B47-843F-851B848B4D5A}" srcOrd="0" destOrd="0" parTransId="{24D9DD3D-9294-EB45-8FDC-987C13FFC7D6}" sibTransId="{7F4CB237-7E23-CD41-847E-FD64B5E9713F}"/>
    <dgm:cxn modelId="{DE8EA382-29CA-8540-9CFA-37D348440AFE}" type="presOf" srcId="{D6645D4D-051B-6C4C-90FF-FE2B0B111DE8}" destId="{B01FF2D9-D60A-6B48-B485-6D0380C4DF9B}" srcOrd="1" destOrd="0" presId="urn:microsoft.com/office/officeart/2005/8/layout/process2"/>
    <dgm:cxn modelId="{4C388F97-F5A4-3A4C-A3A3-9172B6F52780}" type="presOf" srcId="{0FEAB13F-184B-5B47-843F-851B848B4D5A}" destId="{6F6AA71C-6134-5B43-9BBD-37AAF2C37210}" srcOrd="0" destOrd="0" presId="urn:microsoft.com/office/officeart/2005/8/layout/process2"/>
    <dgm:cxn modelId="{2D19EC99-10AB-A641-B1CE-348F2F1E35F1}" type="presOf" srcId="{DE559F18-BD84-1040-8D7C-080AFC67586A}" destId="{73CF8FC8-135E-DA4F-B8A9-05EE25B1DDFC}" srcOrd="0" destOrd="0" presId="urn:microsoft.com/office/officeart/2005/8/layout/process2"/>
    <dgm:cxn modelId="{5E19BB9C-E59E-894E-B5FF-D44772FC8032}" srcId="{30D635E2-253E-774F-A7ED-A7F279B0C736}" destId="{82AF97E9-D139-3C4E-8F26-A0BA7C944C13}" srcOrd="4" destOrd="0" parTransId="{1CE73EB0-C01C-C844-AC72-1F57E98C463C}" sibTransId="{A91F40FA-5863-7548-AB6A-AEB6D36FAC9E}"/>
    <dgm:cxn modelId="{15A693A6-1C78-1F4B-8B95-0ACE8E0B8FAF}" type="presOf" srcId="{7F4CB237-7E23-CD41-847E-FD64B5E9713F}" destId="{44B4833D-7840-B94E-ADE4-9EEB3A450D3A}" srcOrd="0" destOrd="0" presId="urn:microsoft.com/office/officeart/2005/8/layout/process2"/>
    <dgm:cxn modelId="{3E1607B8-1CA3-E044-94C3-01ED1C6B8676}" srcId="{30D635E2-253E-774F-A7ED-A7F279B0C736}" destId="{DE559F18-BD84-1040-8D7C-080AFC67586A}" srcOrd="5" destOrd="0" parTransId="{1D079A05-0F69-454C-9259-EC600C3915CC}" sibTransId="{351A819F-2759-E54D-BFBD-787E03D6F476}"/>
    <dgm:cxn modelId="{67CAAAE2-7426-5D44-BC34-A53770A8F9C8}" type="presOf" srcId="{7F4CB237-7E23-CD41-847E-FD64B5E9713F}" destId="{A007E346-1340-4445-86E4-5164F11E3DA4}" srcOrd="1" destOrd="0" presId="urn:microsoft.com/office/officeart/2005/8/layout/process2"/>
    <dgm:cxn modelId="{A5FBF5E6-D7B6-0742-A711-794C07224644}" type="presOf" srcId="{A91F40FA-5863-7548-AB6A-AEB6D36FAC9E}" destId="{CEE723CA-47CA-864A-BEF2-11516F60707C}" srcOrd="1" destOrd="0" presId="urn:microsoft.com/office/officeart/2005/8/layout/process2"/>
    <dgm:cxn modelId="{032FC3E7-FE8C-8242-886E-3629ADB93FF5}" type="presOf" srcId="{16334F1F-C309-C64C-BEEF-82C7D53B2544}" destId="{EF8C3ED8-5A7B-E24E-AFC6-8D76F1E36E18}" srcOrd="0" destOrd="0" presId="urn:microsoft.com/office/officeart/2005/8/layout/process2"/>
    <dgm:cxn modelId="{A9AC1775-C24B-5E48-B418-1B6F9096DE70}" type="presParOf" srcId="{69007293-07BE-DB4B-B351-C065295D21C6}" destId="{6F6AA71C-6134-5B43-9BBD-37AAF2C37210}" srcOrd="0" destOrd="0" presId="urn:microsoft.com/office/officeart/2005/8/layout/process2"/>
    <dgm:cxn modelId="{0E5DE894-9DB8-E440-A071-11CAA30669BE}" type="presParOf" srcId="{69007293-07BE-DB4B-B351-C065295D21C6}" destId="{44B4833D-7840-B94E-ADE4-9EEB3A450D3A}" srcOrd="1" destOrd="0" presId="urn:microsoft.com/office/officeart/2005/8/layout/process2"/>
    <dgm:cxn modelId="{CD25D317-70AF-B14F-9B4D-7866DF770802}" type="presParOf" srcId="{44B4833D-7840-B94E-ADE4-9EEB3A450D3A}" destId="{A007E346-1340-4445-86E4-5164F11E3DA4}" srcOrd="0" destOrd="0" presId="urn:microsoft.com/office/officeart/2005/8/layout/process2"/>
    <dgm:cxn modelId="{FBC4025F-0C10-B44F-81C4-5CF3C9904841}" type="presParOf" srcId="{69007293-07BE-DB4B-B351-C065295D21C6}" destId="{84825DFD-ADAA-714B-A9F7-6A59F7B43CA7}" srcOrd="2" destOrd="0" presId="urn:microsoft.com/office/officeart/2005/8/layout/process2"/>
    <dgm:cxn modelId="{780D9294-4B1C-5840-BB1B-2841F10CBD49}" type="presParOf" srcId="{69007293-07BE-DB4B-B351-C065295D21C6}" destId="{D9FB9453-3A35-7A42-9209-CC041E5E649A}" srcOrd="3" destOrd="0" presId="urn:microsoft.com/office/officeart/2005/8/layout/process2"/>
    <dgm:cxn modelId="{361B01DB-6EFB-8040-A69F-1BEC3B3A5642}" type="presParOf" srcId="{D9FB9453-3A35-7A42-9209-CC041E5E649A}" destId="{B01FF2D9-D60A-6B48-B485-6D0380C4DF9B}" srcOrd="0" destOrd="0" presId="urn:microsoft.com/office/officeart/2005/8/layout/process2"/>
    <dgm:cxn modelId="{853E3C08-F9F6-2B48-987E-5EAFCE96A631}" type="presParOf" srcId="{69007293-07BE-DB4B-B351-C065295D21C6}" destId="{782E82F2-82A3-0B4D-A167-B5A9E2DEC32D}" srcOrd="4" destOrd="0" presId="urn:microsoft.com/office/officeart/2005/8/layout/process2"/>
    <dgm:cxn modelId="{4F8E7566-331A-7847-B13D-71F94BB71178}" type="presParOf" srcId="{69007293-07BE-DB4B-B351-C065295D21C6}" destId="{EF8C3ED8-5A7B-E24E-AFC6-8D76F1E36E18}" srcOrd="5" destOrd="0" presId="urn:microsoft.com/office/officeart/2005/8/layout/process2"/>
    <dgm:cxn modelId="{D6609897-D3F1-BC47-8A2A-6D464ACED514}" type="presParOf" srcId="{EF8C3ED8-5A7B-E24E-AFC6-8D76F1E36E18}" destId="{8DF35D8E-0EF3-D44A-A8C0-F0F001A27B67}" srcOrd="0" destOrd="0" presId="urn:microsoft.com/office/officeart/2005/8/layout/process2"/>
    <dgm:cxn modelId="{0E0F5E2B-0839-9E4A-B450-0A8C7E24C1D4}" type="presParOf" srcId="{69007293-07BE-DB4B-B351-C065295D21C6}" destId="{34F8AF40-D70D-D545-AE25-39B8DAF607A1}" srcOrd="6" destOrd="0" presId="urn:microsoft.com/office/officeart/2005/8/layout/process2"/>
    <dgm:cxn modelId="{9CDB71DB-8579-7049-8999-F43146127116}" type="presParOf" srcId="{69007293-07BE-DB4B-B351-C065295D21C6}" destId="{1CD39E9E-D837-4646-A823-5BDFC4BA64C5}" srcOrd="7" destOrd="0" presId="urn:microsoft.com/office/officeart/2005/8/layout/process2"/>
    <dgm:cxn modelId="{3352DDAB-7EC8-7C49-8EF4-D111BC1F39E5}" type="presParOf" srcId="{1CD39E9E-D837-4646-A823-5BDFC4BA64C5}" destId="{B91C3225-6CC1-A841-B3DC-F3206F9A7D10}" srcOrd="0" destOrd="0" presId="urn:microsoft.com/office/officeart/2005/8/layout/process2"/>
    <dgm:cxn modelId="{EB3D1433-F5E0-D24E-8722-1325C7F6060C}" type="presParOf" srcId="{69007293-07BE-DB4B-B351-C065295D21C6}" destId="{751E0659-B326-1D4D-B787-02DF6F4D4830}" srcOrd="8" destOrd="0" presId="urn:microsoft.com/office/officeart/2005/8/layout/process2"/>
    <dgm:cxn modelId="{5A2F3A7B-BD15-FD4C-8AB7-8C3629449179}" type="presParOf" srcId="{69007293-07BE-DB4B-B351-C065295D21C6}" destId="{1C11DD74-E297-0447-9612-A9667A526676}" srcOrd="9" destOrd="0" presId="urn:microsoft.com/office/officeart/2005/8/layout/process2"/>
    <dgm:cxn modelId="{963EF38E-2FD8-A142-998B-9A02AF5FD93B}" type="presParOf" srcId="{1C11DD74-E297-0447-9612-A9667A526676}" destId="{CEE723CA-47CA-864A-BEF2-11516F60707C}" srcOrd="0" destOrd="0" presId="urn:microsoft.com/office/officeart/2005/8/layout/process2"/>
    <dgm:cxn modelId="{981A5203-DC01-9449-8104-4E7E3C1EC0F6}" type="presParOf" srcId="{69007293-07BE-DB4B-B351-C065295D21C6}" destId="{73CF8FC8-135E-DA4F-B8A9-05EE25B1DDFC}"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0D635E2-253E-774F-A7ED-A7F279B0C736}" type="doc">
      <dgm:prSet loTypeId="urn:microsoft.com/office/officeart/2005/8/layout/process2" loCatId="" qsTypeId="urn:microsoft.com/office/officeart/2005/8/quickstyle/simple1" qsCatId="simple" csTypeId="urn:microsoft.com/office/officeart/2005/8/colors/accent1_2" csCatId="accent1" phldr="1"/>
      <dgm:spPr/>
      <dgm:t>
        <a:bodyPr/>
        <a:lstStyle/>
        <a:p>
          <a:endParaRPr kumimoji="1" lang="ja-JP" altLang="en-US"/>
        </a:p>
      </dgm:t>
    </dgm:pt>
    <dgm:pt modelId="{0FEAB13F-184B-5B47-843F-851B848B4D5A}">
      <dgm:prSet phldrT="[テキスト]" custT="1"/>
      <dgm:spPr/>
      <dgm:t>
        <a:bodyPr/>
        <a:lstStyle/>
        <a:p>
          <a:r>
            <a:rPr kumimoji="1" lang="en-US" altLang="ja-JP" sz="1800" dirty="0"/>
            <a:t>1. Fringe </a:t>
          </a:r>
          <a:r>
            <a:rPr kumimoji="1" lang="ja-JP" altLang="en-US" sz="1800"/>
            <a:t>データの一部をハッシュ化</a:t>
          </a:r>
        </a:p>
      </dgm:t>
    </dgm:pt>
    <dgm:pt modelId="{24D9DD3D-9294-EB45-8FDC-987C13FFC7D6}" type="parTrans" cxnId="{19DCC181-6320-3644-B92F-83E796FCC8DB}">
      <dgm:prSet/>
      <dgm:spPr/>
      <dgm:t>
        <a:bodyPr/>
        <a:lstStyle/>
        <a:p>
          <a:endParaRPr kumimoji="1" lang="ja-JP" altLang="en-US" sz="1800"/>
        </a:p>
      </dgm:t>
    </dgm:pt>
    <dgm:pt modelId="{7F4CB237-7E23-CD41-847E-FD64B5E9713F}" type="sibTrans" cxnId="{19DCC181-6320-3644-B92F-83E796FCC8DB}">
      <dgm:prSet custT="1"/>
      <dgm:spPr/>
      <dgm:t>
        <a:bodyPr/>
        <a:lstStyle/>
        <a:p>
          <a:endParaRPr kumimoji="1" lang="ja-JP" altLang="en-US" sz="1800"/>
        </a:p>
      </dgm:t>
    </dgm:pt>
    <dgm:pt modelId="{5E6A544E-C34E-8F4A-8F64-67707B8F7AE5}">
      <dgm:prSet phldrT="[テキスト]" custT="1"/>
      <dgm:spPr/>
      <dgm:t>
        <a:bodyPr/>
        <a:lstStyle/>
        <a:p>
          <a:r>
            <a:rPr kumimoji="1" lang="en-US" altLang="ja-JP" sz="1800" dirty="0"/>
            <a:t>3. </a:t>
          </a:r>
          <a:r>
            <a:rPr kumimoji="1" lang="ja-JP" altLang="en-US" sz="1800"/>
            <a:t>クラスタごとに</a:t>
          </a:r>
          <a:r>
            <a:rPr kumimoji="1" lang="en-US" altLang="ja-JP" sz="1800" dirty="0"/>
            <a:t>Medoid </a:t>
          </a:r>
          <a:r>
            <a:rPr kumimoji="1" lang="ja-JP" altLang="en-US" sz="1800"/>
            <a:t>を決定</a:t>
          </a:r>
        </a:p>
      </dgm:t>
    </dgm:pt>
    <dgm:pt modelId="{051AB9A8-620E-D14A-AD22-530634EE6EBB}" type="parTrans" cxnId="{FE39620A-2F0C-524D-93B7-D442F68CC15F}">
      <dgm:prSet/>
      <dgm:spPr/>
      <dgm:t>
        <a:bodyPr/>
        <a:lstStyle/>
        <a:p>
          <a:endParaRPr kumimoji="1" lang="ja-JP" altLang="en-US" sz="1800"/>
        </a:p>
      </dgm:t>
    </dgm:pt>
    <dgm:pt modelId="{16334F1F-C309-C64C-BEEF-82C7D53B2544}" type="sibTrans" cxnId="{FE39620A-2F0C-524D-93B7-D442F68CC15F}">
      <dgm:prSet custT="1"/>
      <dgm:spPr/>
      <dgm:t>
        <a:bodyPr/>
        <a:lstStyle/>
        <a:p>
          <a:endParaRPr kumimoji="1" lang="ja-JP" altLang="en-US" sz="1800"/>
        </a:p>
      </dgm:t>
    </dgm:pt>
    <dgm:pt modelId="{E6265403-D67C-344F-A349-9647D966B358}">
      <dgm:prSet custT="1"/>
      <dgm:spPr/>
      <dgm:t>
        <a:bodyPr/>
        <a:lstStyle/>
        <a:p>
          <a:r>
            <a:rPr kumimoji="1" lang="en-US" altLang="ja-JP" sz="1800" dirty="0"/>
            <a:t>4. </a:t>
          </a:r>
          <a:r>
            <a:rPr kumimoji="1" lang="ja-JP" altLang="en-US" sz="1800"/>
            <a:t>クラスタごとに注釈付け</a:t>
          </a:r>
        </a:p>
      </dgm:t>
    </dgm:pt>
    <dgm:pt modelId="{231A7FB7-974E-CE4C-A42E-8B908786786B}" type="parTrans" cxnId="{4A74E77A-8D75-F54C-AFD6-4B6D5DCD3713}">
      <dgm:prSet/>
      <dgm:spPr/>
      <dgm:t>
        <a:bodyPr/>
        <a:lstStyle/>
        <a:p>
          <a:endParaRPr kumimoji="1" lang="ja-JP" altLang="en-US" sz="1800"/>
        </a:p>
      </dgm:t>
    </dgm:pt>
    <dgm:pt modelId="{37B222DF-27D1-984B-976F-39DCBCFAB4D5}" type="sibTrans" cxnId="{4A74E77A-8D75-F54C-AFD6-4B6D5DCD3713}">
      <dgm:prSet custT="1"/>
      <dgm:spPr/>
      <dgm:t>
        <a:bodyPr/>
        <a:lstStyle/>
        <a:p>
          <a:endParaRPr kumimoji="1" lang="ja-JP" altLang="en-US" sz="1800"/>
        </a:p>
      </dgm:t>
    </dgm:pt>
    <dgm:pt modelId="{82AF97E9-D139-3C4E-8F26-A0BA7C944C13}">
      <dgm:prSet custT="1"/>
      <dgm:spPr/>
      <dgm:t>
        <a:bodyPr/>
        <a:lstStyle/>
        <a:p>
          <a:r>
            <a:rPr kumimoji="1" lang="en-US" altLang="ja-JP" sz="1800" dirty="0"/>
            <a:t>5. </a:t>
          </a:r>
          <a:r>
            <a:rPr kumimoji="1" lang="ja-JP" altLang="en-US" sz="1800"/>
            <a:t>データセットの拡大</a:t>
          </a:r>
        </a:p>
      </dgm:t>
    </dgm:pt>
    <dgm:pt modelId="{1CE73EB0-C01C-C844-AC72-1F57E98C463C}" type="parTrans" cxnId="{5E19BB9C-E59E-894E-B5FF-D44772FC8032}">
      <dgm:prSet/>
      <dgm:spPr/>
      <dgm:t>
        <a:bodyPr/>
        <a:lstStyle/>
        <a:p>
          <a:endParaRPr kumimoji="1" lang="ja-JP" altLang="en-US" sz="1800"/>
        </a:p>
      </dgm:t>
    </dgm:pt>
    <dgm:pt modelId="{A91F40FA-5863-7548-AB6A-AEB6D36FAC9E}" type="sibTrans" cxnId="{5E19BB9C-E59E-894E-B5FF-D44772FC8032}">
      <dgm:prSet custT="1"/>
      <dgm:spPr/>
      <dgm:t>
        <a:bodyPr/>
        <a:lstStyle/>
        <a:p>
          <a:endParaRPr kumimoji="1" lang="ja-JP" altLang="en-US" sz="1800"/>
        </a:p>
      </dgm:t>
    </dgm:pt>
    <dgm:pt modelId="{DE559F18-BD84-1040-8D7C-080AFC67586A}">
      <dgm:prSet custT="1"/>
      <dgm:spPr/>
      <dgm:t>
        <a:bodyPr/>
        <a:lstStyle/>
        <a:p>
          <a:r>
            <a:rPr kumimoji="1" lang="en-US" altLang="ja-JP" sz="1800" dirty="0"/>
            <a:t>6. </a:t>
          </a:r>
          <a:r>
            <a:rPr kumimoji="1" lang="ja-JP" altLang="en-US" sz="1800"/>
            <a:t>分析</a:t>
          </a:r>
        </a:p>
      </dgm:t>
    </dgm:pt>
    <dgm:pt modelId="{1D079A05-0F69-454C-9259-EC600C3915CC}" type="parTrans" cxnId="{3E1607B8-1CA3-E044-94C3-01ED1C6B8676}">
      <dgm:prSet/>
      <dgm:spPr/>
      <dgm:t>
        <a:bodyPr/>
        <a:lstStyle/>
        <a:p>
          <a:endParaRPr kumimoji="1" lang="ja-JP" altLang="en-US" sz="1800"/>
        </a:p>
      </dgm:t>
    </dgm:pt>
    <dgm:pt modelId="{351A819F-2759-E54D-BFBD-787E03D6F476}" type="sibTrans" cxnId="{3E1607B8-1CA3-E044-94C3-01ED1C6B8676}">
      <dgm:prSet/>
      <dgm:spPr/>
      <dgm:t>
        <a:bodyPr/>
        <a:lstStyle/>
        <a:p>
          <a:endParaRPr kumimoji="1" lang="ja-JP" altLang="en-US" sz="1800"/>
        </a:p>
      </dgm:t>
    </dgm:pt>
    <dgm:pt modelId="{2DAC267E-F6F8-F941-B5C4-CBEE33E5B0B3}">
      <dgm:prSet custT="1"/>
      <dgm:spPr/>
      <dgm:t>
        <a:bodyPr/>
        <a:lstStyle/>
        <a:p>
          <a:r>
            <a:rPr kumimoji="1" lang="en-US" altLang="ja-JP" sz="1800" dirty="0"/>
            <a:t>2. </a:t>
          </a:r>
          <a:r>
            <a:rPr kumimoji="1" lang="ja-JP" altLang="en-US" sz="1800"/>
            <a:t>クラスタリング</a:t>
          </a:r>
        </a:p>
      </dgm:t>
    </dgm:pt>
    <dgm:pt modelId="{A5A55FA8-79D0-1D4B-96EA-8F909DEBD279}" type="parTrans" cxnId="{0E680C42-A505-1745-93CB-4743FC2B92E3}">
      <dgm:prSet/>
      <dgm:spPr/>
      <dgm:t>
        <a:bodyPr/>
        <a:lstStyle/>
        <a:p>
          <a:endParaRPr kumimoji="1" lang="ja-JP" altLang="en-US" sz="1800"/>
        </a:p>
      </dgm:t>
    </dgm:pt>
    <dgm:pt modelId="{D6645D4D-051B-6C4C-90FF-FE2B0B111DE8}" type="sibTrans" cxnId="{0E680C42-A505-1745-93CB-4743FC2B92E3}">
      <dgm:prSet custT="1"/>
      <dgm:spPr/>
      <dgm:t>
        <a:bodyPr/>
        <a:lstStyle/>
        <a:p>
          <a:endParaRPr kumimoji="1" lang="ja-JP" altLang="en-US" sz="1800"/>
        </a:p>
      </dgm:t>
    </dgm:pt>
    <dgm:pt modelId="{69007293-07BE-DB4B-B351-C065295D21C6}" type="pres">
      <dgm:prSet presAssocID="{30D635E2-253E-774F-A7ED-A7F279B0C736}" presName="linearFlow" presStyleCnt="0">
        <dgm:presLayoutVars>
          <dgm:resizeHandles val="exact"/>
        </dgm:presLayoutVars>
      </dgm:prSet>
      <dgm:spPr/>
    </dgm:pt>
    <dgm:pt modelId="{6F6AA71C-6134-5B43-9BBD-37AAF2C37210}" type="pres">
      <dgm:prSet presAssocID="{0FEAB13F-184B-5B47-843F-851B848B4D5A}" presName="node" presStyleLbl="node1" presStyleIdx="0" presStyleCnt="6" custScaleX="202027" custScaleY="100615">
        <dgm:presLayoutVars>
          <dgm:bulletEnabled val="1"/>
        </dgm:presLayoutVars>
      </dgm:prSet>
      <dgm:spPr/>
    </dgm:pt>
    <dgm:pt modelId="{44B4833D-7840-B94E-ADE4-9EEB3A450D3A}" type="pres">
      <dgm:prSet presAssocID="{7F4CB237-7E23-CD41-847E-FD64B5E9713F}" presName="sibTrans" presStyleLbl="sibTrans2D1" presStyleIdx="0" presStyleCnt="5"/>
      <dgm:spPr/>
    </dgm:pt>
    <dgm:pt modelId="{A007E346-1340-4445-86E4-5164F11E3DA4}" type="pres">
      <dgm:prSet presAssocID="{7F4CB237-7E23-CD41-847E-FD64B5E9713F}" presName="connectorText" presStyleLbl="sibTrans2D1" presStyleIdx="0" presStyleCnt="5"/>
      <dgm:spPr/>
    </dgm:pt>
    <dgm:pt modelId="{84825DFD-ADAA-714B-A9F7-6A59F7B43CA7}" type="pres">
      <dgm:prSet presAssocID="{2DAC267E-F6F8-F941-B5C4-CBEE33E5B0B3}" presName="node" presStyleLbl="node1" presStyleIdx="1" presStyleCnt="6" custScaleX="202027" custScaleY="100615">
        <dgm:presLayoutVars>
          <dgm:bulletEnabled val="1"/>
        </dgm:presLayoutVars>
      </dgm:prSet>
      <dgm:spPr/>
    </dgm:pt>
    <dgm:pt modelId="{D9FB9453-3A35-7A42-9209-CC041E5E649A}" type="pres">
      <dgm:prSet presAssocID="{D6645D4D-051B-6C4C-90FF-FE2B0B111DE8}" presName="sibTrans" presStyleLbl="sibTrans2D1" presStyleIdx="1" presStyleCnt="5"/>
      <dgm:spPr/>
    </dgm:pt>
    <dgm:pt modelId="{B01FF2D9-D60A-6B48-B485-6D0380C4DF9B}" type="pres">
      <dgm:prSet presAssocID="{D6645D4D-051B-6C4C-90FF-FE2B0B111DE8}" presName="connectorText" presStyleLbl="sibTrans2D1" presStyleIdx="1" presStyleCnt="5"/>
      <dgm:spPr/>
    </dgm:pt>
    <dgm:pt modelId="{782E82F2-82A3-0B4D-A167-B5A9E2DEC32D}" type="pres">
      <dgm:prSet presAssocID="{5E6A544E-C34E-8F4A-8F64-67707B8F7AE5}" presName="node" presStyleLbl="node1" presStyleIdx="2" presStyleCnt="6" custScaleX="202027" custScaleY="100615">
        <dgm:presLayoutVars>
          <dgm:bulletEnabled val="1"/>
        </dgm:presLayoutVars>
      </dgm:prSet>
      <dgm:spPr/>
    </dgm:pt>
    <dgm:pt modelId="{EF8C3ED8-5A7B-E24E-AFC6-8D76F1E36E18}" type="pres">
      <dgm:prSet presAssocID="{16334F1F-C309-C64C-BEEF-82C7D53B2544}" presName="sibTrans" presStyleLbl="sibTrans2D1" presStyleIdx="2" presStyleCnt="5"/>
      <dgm:spPr/>
    </dgm:pt>
    <dgm:pt modelId="{8DF35D8E-0EF3-D44A-A8C0-F0F001A27B67}" type="pres">
      <dgm:prSet presAssocID="{16334F1F-C309-C64C-BEEF-82C7D53B2544}" presName="connectorText" presStyleLbl="sibTrans2D1" presStyleIdx="2" presStyleCnt="5"/>
      <dgm:spPr/>
    </dgm:pt>
    <dgm:pt modelId="{34F8AF40-D70D-D545-AE25-39B8DAF607A1}" type="pres">
      <dgm:prSet presAssocID="{E6265403-D67C-344F-A349-9647D966B358}" presName="node" presStyleLbl="node1" presStyleIdx="3" presStyleCnt="6" custScaleX="202027" custScaleY="100615">
        <dgm:presLayoutVars>
          <dgm:bulletEnabled val="1"/>
        </dgm:presLayoutVars>
      </dgm:prSet>
      <dgm:spPr/>
    </dgm:pt>
    <dgm:pt modelId="{1CD39E9E-D837-4646-A823-5BDFC4BA64C5}" type="pres">
      <dgm:prSet presAssocID="{37B222DF-27D1-984B-976F-39DCBCFAB4D5}" presName="sibTrans" presStyleLbl="sibTrans2D1" presStyleIdx="3" presStyleCnt="5"/>
      <dgm:spPr/>
    </dgm:pt>
    <dgm:pt modelId="{B91C3225-6CC1-A841-B3DC-F3206F9A7D10}" type="pres">
      <dgm:prSet presAssocID="{37B222DF-27D1-984B-976F-39DCBCFAB4D5}" presName="connectorText" presStyleLbl="sibTrans2D1" presStyleIdx="3" presStyleCnt="5"/>
      <dgm:spPr/>
    </dgm:pt>
    <dgm:pt modelId="{751E0659-B326-1D4D-B787-02DF6F4D4830}" type="pres">
      <dgm:prSet presAssocID="{82AF97E9-D139-3C4E-8F26-A0BA7C944C13}" presName="node" presStyleLbl="node1" presStyleIdx="4" presStyleCnt="6" custScaleX="202027" custScaleY="100615">
        <dgm:presLayoutVars>
          <dgm:bulletEnabled val="1"/>
        </dgm:presLayoutVars>
      </dgm:prSet>
      <dgm:spPr/>
    </dgm:pt>
    <dgm:pt modelId="{1C11DD74-E297-0447-9612-A9667A526676}" type="pres">
      <dgm:prSet presAssocID="{A91F40FA-5863-7548-AB6A-AEB6D36FAC9E}" presName="sibTrans" presStyleLbl="sibTrans2D1" presStyleIdx="4" presStyleCnt="5"/>
      <dgm:spPr/>
    </dgm:pt>
    <dgm:pt modelId="{CEE723CA-47CA-864A-BEF2-11516F60707C}" type="pres">
      <dgm:prSet presAssocID="{A91F40FA-5863-7548-AB6A-AEB6D36FAC9E}" presName="connectorText" presStyleLbl="sibTrans2D1" presStyleIdx="4" presStyleCnt="5"/>
      <dgm:spPr/>
    </dgm:pt>
    <dgm:pt modelId="{73CF8FC8-135E-DA4F-B8A9-05EE25B1DDFC}" type="pres">
      <dgm:prSet presAssocID="{DE559F18-BD84-1040-8D7C-080AFC67586A}" presName="node" presStyleLbl="node1" presStyleIdx="5" presStyleCnt="6" custScaleX="202027" custScaleY="100615">
        <dgm:presLayoutVars>
          <dgm:bulletEnabled val="1"/>
        </dgm:presLayoutVars>
      </dgm:prSet>
      <dgm:spPr/>
    </dgm:pt>
  </dgm:ptLst>
  <dgm:cxnLst>
    <dgm:cxn modelId="{AFA33B02-56CA-FB43-842A-AD993A93190A}" type="presOf" srcId="{2DAC267E-F6F8-F941-B5C4-CBEE33E5B0B3}" destId="{84825DFD-ADAA-714B-A9F7-6A59F7B43CA7}" srcOrd="0" destOrd="0" presId="urn:microsoft.com/office/officeart/2005/8/layout/process2"/>
    <dgm:cxn modelId="{BE6E9805-83A1-6C4E-A52B-D68BCCE54B4A}" type="presOf" srcId="{82AF97E9-D139-3C4E-8F26-A0BA7C944C13}" destId="{751E0659-B326-1D4D-B787-02DF6F4D4830}" srcOrd="0" destOrd="0" presId="urn:microsoft.com/office/officeart/2005/8/layout/process2"/>
    <dgm:cxn modelId="{505BDF05-C6AF-8E41-8E56-8D82F81943E3}" type="presOf" srcId="{30D635E2-253E-774F-A7ED-A7F279B0C736}" destId="{69007293-07BE-DB4B-B351-C065295D21C6}" srcOrd="0" destOrd="0" presId="urn:microsoft.com/office/officeart/2005/8/layout/process2"/>
    <dgm:cxn modelId="{FE39620A-2F0C-524D-93B7-D442F68CC15F}" srcId="{30D635E2-253E-774F-A7ED-A7F279B0C736}" destId="{5E6A544E-C34E-8F4A-8F64-67707B8F7AE5}" srcOrd="2" destOrd="0" parTransId="{051AB9A8-620E-D14A-AD22-530634EE6EBB}" sibTransId="{16334F1F-C309-C64C-BEEF-82C7D53B2544}"/>
    <dgm:cxn modelId="{A39FCB11-CBD1-6A4C-B807-460FEE12C366}" type="presOf" srcId="{5E6A544E-C34E-8F4A-8F64-67707B8F7AE5}" destId="{782E82F2-82A3-0B4D-A167-B5A9E2DEC32D}" srcOrd="0" destOrd="0" presId="urn:microsoft.com/office/officeart/2005/8/layout/process2"/>
    <dgm:cxn modelId="{C5E81227-18A8-1840-AA9E-D4EF3FB85C97}" type="presOf" srcId="{37B222DF-27D1-984B-976F-39DCBCFAB4D5}" destId="{B91C3225-6CC1-A841-B3DC-F3206F9A7D10}" srcOrd="1" destOrd="0" presId="urn:microsoft.com/office/officeart/2005/8/layout/process2"/>
    <dgm:cxn modelId="{32C74634-3C71-4647-B422-FF9C00304AEE}" type="presOf" srcId="{E6265403-D67C-344F-A349-9647D966B358}" destId="{34F8AF40-D70D-D545-AE25-39B8DAF607A1}" srcOrd="0" destOrd="0" presId="urn:microsoft.com/office/officeart/2005/8/layout/process2"/>
    <dgm:cxn modelId="{0E680C42-A505-1745-93CB-4743FC2B92E3}" srcId="{30D635E2-253E-774F-A7ED-A7F279B0C736}" destId="{2DAC267E-F6F8-F941-B5C4-CBEE33E5B0B3}" srcOrd="1" destOrd="0" parTransId="{A5A55FA8-79D0-1D4B-96EA-8F909DEBD279}" sibTransId="{D6645D4D-051B-6C4C-90FF-FE2B0B111DE8}"/>
    <dgm:cxn modelId="{5BE83A51-318D-D943-A0E3-A3215C650AB5}" type="presOf" srcId="{37B222DF-27D1-984B-976F-39DCBCFAB4D5}" destId="{1CD39E9E-D837-4646-A823-5BDFC4BA64C5}" srcOrd="0" destOrd="0" presId="urn:microsoft.com/office/officeart/2005/8/layout/process2"/>
    <dgm:cxn modelId="{B41FEA61-15D2-E04C-BF67-6A0FB44A4A66}" type="presOf" srcId="{16334F1F-C309-C64C-BEEF-82C7D53B2544}" destId="{8DF35D8E-0EF3-D44A-A8C0-F0F001A27B67}" srcOrd="1" destOrd="0" presId="urn:microsoft.com/office/officeart/2005/8/layout/process2"/>
    <dgm:cxn modelId="{7D71B462-9CB6-2343-BC37-946D51AA1F47}" type="presOf" srcId="{A91F40FA-5863-7548-AB6A-AEB6D36FAC9E}" destId="{1C11DD74-E297-0447-9612-A9667A526676}" srcOrd="0" destOrd="0" presId="urn:microsoft.com/office/officeart/2005/8/layout/process2"/>
    <dgm:cxn modelId="{4A74E77A-8D75-F54C-AFD6-4B6D5DCD3713}" srcId="{30D635E2-253E-774F-A7ED-A7F279B0C736}" destId="{E6265403-D67C-344F-A349-9647D966B358}" srcOrd="3" destOrd="0" parTransId="{231A7FB7-974E-CE4C-A42E-8B908786786B}" sibTransId="{37B222DF-27D1-984B-976F-39DCBCFAB4D5}"/>
    <dgm:cxn modelId="{B9F2FB7D-D448-B049-AE49-E0FA728EA9FF}" type="presOf" srcId="{D6645D4D-051B-6C4C-90FF-FE2B0B111DE8}" destId="{D9FB9453-3A35-7A42-9209-CC041E5E649A}" srcOrd="0" destOrd="0" presId="urn:microsoft.com/office/officeart/2005/8/layout/process2"/>
    <dgm:cxn modelId="{19DCC181-6320-3644-B92F-83E796FCC8DB}" srcId="{30D635E2-253E-774F-A7ED-A7F279B0C736}" destId="{0FEAB13F-184B-5B47-843F-851B848B4D5A}" srcOrd="0" destOrd="0" parTransId="{24D9DD3D-9294-EB45-8FDC-987C13FFC7D6}" sibTransId="{7F4CB237-7E23-CD41-847E-FD64B5E9713F}"/>
    <dgm:cxn modelId="{DE8EA382-29CA-8540-9CFA-37D348440AFE}" type="presOf" srcId="{D6645D4D-051B-6C4C-90FF-FE2B0B111DE8}" destId="{B01FF2D9-D60A-6B48-B485-6D0380C4DF9B}" srcOrd="1" destOrd="0" presId="urn:microsoft.com/office/officeart/2005/8/layout/process2"/>
    <dgm:cxn modelId="{4C388F97-F5A4-3A4C-A3A3-9172B6F52780}" type="presOf" srcId="{0FEAB13F-184B-5B47-843F-851B848B4D5A}" destId="{6F6AA71C-6134-5B43-9BBD-37AAF2C37210}" srcOrd="0" destOrd="0" presId="urn:microsoft.com/office/officeart/2005/8/layout/process2"/>
    <dgm:cxn modelId="{2D19EC99-10AB-A641-B1CE-348F2F1E35F1}" type="presOf" srcId="{DE559F18-BD84-1040-8D7C-080AFC67586A}" destId="{73CF8FC8-135E-DA4F-B8A9-05EE25B1DDFC}" srcOrd="0" destOrd="0" presId="urn:microsoft.com/office/officeart/2005/8/layout/process2"/>
    <dgm:cxn modelId="{5E19BB9C-E59E-894E-B5FF-D44772FC8032}" srcId="{30D635E2-253E-774F-A7ED-A7F279B0C736}" destId="{82AF97E9-D139-3C4E-8F26-A0BA7C944C13}" srcOrd="4" destOrd="0" parTransId="{1CE73EB0-C01C-C844-AC72-1F57E98C463C}" sibTransId="{A91F40FA-5863-7548-AB6A-AEB6D36FAC9E}"/>
    <dgm:cxn modelId="{15A693A6-1C78-1F4B-8B95-0ACE8E0B8FAF}" type="presOf" srcId="{7F4CB237-7E23-CD41-847E-FD64B5E9713F}" destId="{44B4833D-7840-B94E-ADE4-9EEB3A450D3A}" srcOrd="0" destOrd="0" presId="urn:microsoft.com/office/officeart/2005/8/layout/process2"/>
    <dgm:cxn modelId="{3E1607B8-1CA3-E044-94C3-01ED1C6B8676}" srcId="{30D635E2-253E-774F-A7ED-A7F279B0C736}" destId="{DE559F18-BD84-1040-8D7C-080AFC67586A}" srcOrd="5" destOrd="0" parTransId="{1D079A05-0F69-454C-9259-EC600C3915CC}" sibTransId="{351A819F-2759-E54D-BFBD-787E03D6F476}"/>
    <dgm:cxn modelId="{67CAAAE2-7426-5D44-BC34-A53770A8F9C8}" type="presOf" srcId="{7F4CB237-7E23-CD41-847E-FD64B5E9713F}" destId="{A007E346-1340-4445-86E4-5164F11E3DA4}" srcOrd="1" destOrd="0" presId="urn:microsoft.com/office/officeart/2005/8/layout/process2"/>
    <dgm:cxn modelId="{A5FBF5E6-D7B6-0742-A711-794C07224644}" type="presOf" srcId="{A91F40FA-5863-7548-AB6A-AEB6D36FAC9E}" destId="{CEE723CA-47CA-864A-BEF2-11516F60707C}" srcOrd="1" destOrd="0" presId="urn:microsoft.com/office/officeart/2005/8/layout/process2"/>
    <dgm:cxn modelId="{032FC3E7-FE8C-8242-886E-3629ADB93FF5}" type="presOf" srcId="{16334F1F-C309-C64C-BEEF-82C7D53B2544}" destId="{EF8C3ED8-5A7B-E24E-AFC6-8D76F1E36E18}" srcOrd="0" destOrd="0" presId="urn:microsoft.com/office/officeart/2005/8/layout/process2"/>
    <dgm:cxn modelId="{A9AC1775-C24B-5E48-B418-1B6F9096DE70}" type="presParOf" srcId="{69007293-07BE-DB4B-B351-C065295D21C6}" destId="{6F6AA71C-6134-5B43-9BBD-37AAF2C37210}" srcOrd="0" destOrd="0" presId="urn:microsoft.com/office/officeart/2005/8/layout/process2"/>
    <dgm:cxn modelId="{0E5DE894-9DB8-E440-A071-11CAA30669BE}" type="presParOf" srcId="{69007293-07BE-DB4B-B351-C065295D21C6}" destId="{44B4833D-7840-B94E-ADE4-9EEB3A450D3A}" srcOrd="1" destOrd="0" presId="urn:microsoft.com/office/officeart/2005/8/layout/process2"/>
    <dgm:cxn modelId="{CD25D317-70AF-B14F-9B4D-7866DF770802}" type="presParOf" srcId="{44B4833D-7840-B94E-ADE4-9EEB3A450D3A}" destId="{A007E346-1340-4445-86E4-5164F11E3DA4}" srcOrd="0" destOrd="0" presId="urn:microsoft.com/office/officeart/2005/8/layout/process2"/>
    <dgm:cxn modelId="{FBC4025F-0C10-B44F-81C4-5CF3C9904841}" type="presParOf" srcId="{69007293-07BE-DB4B-B351-C065295D21C6}" destId="{84825DFD-ADAA-714B-A9F7-6A59F7B43CA7}" srcOrd="2" destOrd="0" presId="urn:microsoft.com/office/officeart/2005/8/layout/process2"/>
    <dgm:cxn modelId="{780D9294-4B1C-5840-BB1B-2841F10CBD49}" type="presParOf" srcId="{69007293-07BE-DB4B-B351-C065295D21C6}" destId="{D9FB9453-3A35-7A42-9209-CC041E5E649A}" srcOrd="3" destOrd="0" presId="urn:microsoft.com/office/officeart/2005/8/layout/process2"/>
    <dgm:cxn modelId="{361B01DB-6EFB-8040-A69F-1BEC3B3A5642}" type="presParOf" srcId="{D9FB9453-3A35-7A42-9209-CC041E5E649A}" destId="{B01FF2D9-D60A-6B48-B485-6D0380C4DF9B}" srcOrd="0" destOrd="0" presId="urn:microsoft.com/office/officeart/2005/8/layout/process2"/>
    <dgm:cxn modelId="{853E3C08-F9F6-2B48-987E-5EAFCE96A631}" type="presParOf" srcId="{69007293-07BE-DB4B-B351-C065295D21C6}" destId="{782E82F2-82A3-0B4D-A167-B5A9E2DEC32D}" srcOrd="4" destOrd="0" presId="urn:microsoft.com/office/officeart/2005/8/layout/process2"/>
    <dgm:cxn modelId="{4F8E7566-331A-7847-B13D-71F94BB71178}" type="presParOf" srcId="{69007293-07BE-DB4B-B351-C065295D21C6}" destId="{EF8C3ED8-5A7B-E24E-AFC6-8D76F1E36E18}" srcOrd="5" destOrd="0" presId="urn:microsoft.com/office/officeart/2005/8/layout/process2"/>
    <dgm:cxn modelId="{D6609897-D3F1-BC47-8A2A-6D464ACED514}" type="presParOf" srcId="{EF8C3ED8-5A7B-E24E-AFC6-8D76F1E36E18}" destId="{8DF35D8E-0EF3-D44A-A8C0-F0F001A27B67}" srcOrd="0" destOrd="0" presId="urn:microsoft.com/office/officeart/2005/8/layout/process2"/>
    <dgm:cxn modelId="{0E0F5E2B-0839-9E4A-B450-0A8C7E24C1D4}" type="presParOf" srcId="{69007293-07BE-DB4B-B351-C065295D21C6}" destId="{34F8AF40-D70D-D545-AE25-39B8DAF607A1}" srcOrd="6" destOrd="0" presId="urn:microsoft.com/office/officeart/2005/8/layout/process2"/>
    <dgm:cxn modelId="{9CDB71DB-8579-7049-8999-F43146127116}" type="presParOf" srcId="{69007293-07BE-DB4B-B351-C065295D21C6}" destId="{1CD39E9E-D837-4646-A823-5BDFC4BA64C5}" srcOrd="7" destOrd="0" presId="urn:microsoft.com/office/officeart/2005/8/layout/process2"/>
    <dgm:cxn modelId="{3352DDAB-7EC8-7C49-8EF4-D111BC1F39E5}" type="presParOf" srcId="{1CD39E9E-D837-4646-A823-5BDFC4BA64C5}" destId="{B91C3225-6CC1-A841-B3DC-F3206F9A7D10}" srcOrd="0" destOrd="0" presId="urn:microsoft.com/office/officeart/2005/8/layout/process2"/>
    <dgm:cxn modelId="{EB3D1433-F5E0-D24E-8722-1325C7F6060C}" type="presParOf" srcId="{69007293-07BE-DB4B-B351-C065295D21C6}" destId="{751E0659-B326-1D4D-B787-02DF6F4D4830}" srcOrd="8" destOrd="0" presId="urn:microsoft.com/office/officeart/2005/8/layout/process2"/>
    <dgm:cxn modelId="{5A2F3A7B-BD15-FD4C-8AB7-8C3629449179}" type="presParOf" srcId="{69007293-07BE-DB4B-B351-C065295D21C6}" destId="{1C11DD74-E297-0447-9612-A9667A526676}" srcOrd="9" destOrd="0" presId="urn:microsoft.com/office/officeart/2005/8/layout/process2"/>
    <dgm:cxn modelId="{963EF38E-2FD8-A142-998B-9A02AF5FD93B}" type="presParOf" srcId="{1C11DD74-E297-0447-9612-A9667A526676}" destId="{CEE723CA-47CA-864A-BEF2-11516F60707C}" srcOrd="0" destOrd="0" presId="urn:microsoft.com/office/officeart/2005/8/layout/process2"/>
    <dgm:cxn modelId="{981A5203-DC01-9449-8104-4E7E3C1EC0F6}" type="presParOf" srcId="{69007293-07BE-DB4B-B351-C065295D21C6}" destId="{73CF8FC8-135E-DA4F-B8A9-05EE25B1DDFC}"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6AA71C-6134-5B43-9BBD-37AAF2C37210}">
      <dsp:nvSpPr>
        <dsp:cNvPr id="0" name=""/>
        <dsp:cNvSpPr/>
      </dsp:nvSpPr>
      <dsp:spPr>
        <a:xfrm>
          <a:off x="964182" y="4490"/>
          <a:ext cx="6588010" cy="67229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ja-JP" altLang="en-US" sz="1800" kern="1200"/>
            <a:t>似た画像は近い値を持つ性質がある</a:t>
          </a:r>
          <a:r>
            <a:rPr kumimoji="1" lang="en-US" altLang="ja-JP" sz="1800" kern="1200" dirty="0"/>
            <a:t> 64 bit </a:t>
          </a:r>
          <a:r>
            <a:rPr kumimoji="1" lang="ja-JP" altLang="en-US" sz="1800" kern="1200"/>
            <a:t>ハッシュ値を</a:t>
          </a:r>
          <a:br>
            <a:rPr kumimoji="1" lang="en-US" altLang="ja-JP" sz="1800" kern="1200" dirty="0"/>
          </a:br>
          <a:r>
            <a:rPr kumimoji="1" lang="ja-JP" altLang="en-US" sz="1800" kern="1200"/>
            <a:t>用いて</a:t>
          </a:r>
          <a:r>
            <a:rPr kumimoji="1" lang="en-US" altLang="ja-JP" sz="1800" kern="1200" dirty="0"/>
            <a:t> Fringe </a:t>
          </a:r>
          <a:r>
            <a:rPr kumimoji="1" lang="ja-JP" altLang="en-US" sz="1800" kern="1200"/>
            <a:t>データの一部をハッシュ化</a:t>
          </a:r>
        </a:p>
      </dsp:txBody>
      <dsp:txXfrm>
        <a:off x="983873" y="24181"/>
        <a:ext cx="6548628" cy="632915"/>
      </dsp:txXfrm>
    </dsp:sp>
    <dsp:sp modelId="{44B4833D-7840-B94E-ADE4-9EEB3A450D3A}">
      <dsp:nvSpPr>
        <dsp:cNvPr id="0" name=""/>
        <dsp:cNvSpPr/>
      </dsp:nvSpPr>
      <dsp:spPr>
        <a:xfrm rot="5400000">
          <a:off x="4132902" y="693491"/>
          <a:ext cx="250570" cy="3006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4167983" y="718548"/>
        <a:ext cx="180410" cy="175399"/>
      </dsp:txXfrm>
    </dsp:sp>
    <dsp:sp modelId="{84825DFD-ADAA-714B-A9F7-6A59F7B43CA7}">
      <dsp:nvSpPr>
        <dsp:cNvPr id="0" name=""/>
        <dsp:cNvSpPr/>
      </dsp:nvSpPr>
      <dsp:spPr>
        <a:xfrm>
          <a:off x="964182" y="1010880"/>
          <a:ext cx="6588010" cy="67229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ja-JP" altLang="en-US" sz="1800" kern="1200"/>
            <a:t>ハミング距離準拠のアルゴリズムを用いた</a:t>
          </a:r>
          <a:br>
            <a:rPr kumimoji="1" lang="en-US" altLang="ja-JP" sz="1800" kern="1200" dirty="0"/>
          </a:br>
          <a:r>
            <a:rPr kumimoji="1" lang="ja-JP" altLang="en-US" sz="1800" kern="1200"/>
            <a:t>クラスタリング</a:t>
          </a:r>
        </a:p>
      </dsp:txBody>
      <dsp:txXfrm>
        <a:off x="983873" y="1030571"/>
        <a:ext cx="6548628" cy="632915"/>
      </dsp:txXfrm>
    </dsp:sp>
    <dsp:sp modelId="{D9FB9453-3A35-7A42-9209-CC041E5E649A}">
      <dsp:nvSpPr>
        <dsp:cNvPr id="0" name=""/>
        <dsp:cNvSpPr/>
      </dsp:nvSpPr>
      <dsp:spPr>
        <a:xfrm rot="5400000">
          <a:off x="4132902" y="1699882"/>
          <a:ext cx="250570" cy="3006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4167983" y="1724939"/>
        <a:ext cx="180410" cy="175399"/>
      </dsp:txXfrm>
    </dsp:sp>
    <dsp:sp modelId="{782E82F2-82A3-0B4D-A167-B5A9E2DEC32D}">
      <dsp:nvSpPr>
        <dsp:cNvPr id="0" name=""/>
        <dsp:cNvSpPr/>
      </dsp:nvSpPr>
      <dsp:spPr>
        <a:xfrm>
          <a:off x="964182" y="2017271"/>
          <a:ext cx="6588010" cy="67229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ja-JP" altLang="en-US" sz="1800" kern="1200"/>
            <a:t>クラスタごとに</a:t>
          </a:r>
          <a:r>
            <a:rPr kumimoji="1" lang="en-US" altLang="ja-JP" sz="1800" kern="1200" dirty="0"/>
            <a:t> Medoid </a:t>
          </a:r>
          <a:r>
            <a:rPr kumimoji="1" lang="ja-JP" altLang="en-US" sz="1800" kern="1200"/>
            <a:t>と呼ばれる</a:t>
          </a:r>
          <a:br>
            <a:rPr kumimoji="1" lang="en-US" altLang="ja-JP" sz="1800" kern="1200" dirty="0"/>
          </a:br>
          <a:r>
            <a:rPr kumimoji="1" lang="ja-JP" altLang="en-US" sz="1800" kern="1200"/>
            <a:t>クラスタ内の他の画像との距離の総和が最も小さい画像を決定</a:t>
          </a:r>
        </a:p>
      </dsp:txBody>
      <dsp:txXfrm>
        <a:off x="983873" y="2036962"/>
        <a:ext cx="6548628" cy="632915"/>
      </dsp:txXfrm>
    </dsp:sp>
    <dsp:sp modelId="{EF8C3ED8-5A7B-E24E-AFC6-8D76F1E36E18}">
      <dsp:nvSpPr>
        <dsp:cNvPr id="0" name=""/>
        <dsp:cNvSpPr/>
      </dsp:nvSpPr>
      <dsp:spPr>
        <a:xfrm rot="5400000">
          <a:off x="4132902" y="2706273"/>
          <a:ext cx="250570" cy="3006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4167983" y="2731330"/>
        <a:ext cx="180410" cy="175399"/>
      </dsp:txXfrm>
    </dsp:sp>
    <dsp:sp modelId="{34F8AF40-D70D-D545-AE25-39B8DAF607A1}">
      <dsp:nvSpPr>
        <dsp:cNvPr id="0" name=""/>
        <dsp:cNvSpPr/>
      </dsp:nvSpPr>
      <dsp:spPr>
        <a:xfrm>
          <a:off x="964182" y="3023662"/>
          <a:ext cx="6588010" cy="67229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ja-JP" altLang="en-US" sz="1800" kern="1200"/>
            <a:t>ハッシュ化した</a:t>
          </a:r>
          <a:r>
            <a:rPr lang="en-US" altLang="ja-JP" sz="1800" kern="1200" dirty="0"/>
            <a:t> KYM</a:t>
          </a:r>
          <a:r>
            <a:rPr lang="ja-JP" altLang="en-US" sz="1800" kern="1200"/>
            <a:t> データを用いて</a:t>
          </a:r>
          <a:br>
            <a:rPr lang="en-US" altLang="ja-JP" sz="1800" kern="1200" dirty="0"/>
          </a:br>
          <a:r>
            <a:rPr kumimoji="1" lang="ja-JP" altLang="en-US" sz="1800" kern="1200"/>
            <a:t>クラスタごとに注釈付け</a:t>
          </a:r>
        </a:p>
      </dsp:txBody>
      <dsp:txXfrm>
        <a:off x="983873" y="3043353"/>
        <a:ext cx="6548628" cy="632915"/>
      </dsp:txXfrm>
    </dsp:sp>
    <dsp:sp modelId="{1CD39E9E-D837-4646-A823-5BDFC4BA64C5}">
      <dsp:nvSpPr>
        <dsp:cNvPr id="0" name=""/>
        <dsp:cNvSpPr/>
      </dsp:nvSpPr>
      <dsp:spPr>
        <a:xfrm rot="5400000">
          <a:off x="4132902" y="3712664"/>
          <a:ext cx="250570" cy="3006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4167983" y="3737721"/>
        <a:ext cx="180410" cy="175399"/>
      </dsp:txXfrm>
    </dsp:sp>
    <dsp:sp modelId="{751E0659-B326-1D4D-B787-02DF6F4D4830}">
      <dsp:nvSpPr>
        <dsp:cNvPr id="0" name=""/>
        <dsp:cNvSpPr/>
      </dsp:nvSpPr>
      <dsp:spPr>
        <a:xfrm>
          <a:off x="964182" y="4030053"/>
          <a:ext cx="6588010" cy="67229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ja-JP" altLang="en-US" sz="1800" kern="1200"/>
            <a:t>ハッシュ化した全てのデータを用いて</a:t>
          </a:r>
          <a:br>
            <a:rPr lang="en-US" altLang="ja-JP" sz="1800" kern="1200" dirty="0"/>
          </a:br>
          <a:r>
            <a:rPr kumimoji="1" lang="ja-JP" altLang="en-US" sz="1800" kern="1200"/>
            <a:t>データセットの拡大</a:t>
          </a:r>
        </a:p>
      </dsp:txBody>
      <dsp:txXfrm>
        <a:off x="983873" y="4049744"/>
        <a:ext cx="6548628" cy="632915"/>
      </dsp:txXfrm>
    </dsp:sp>
    <dsp:sp modelId="{1C11DD74-E297-0447-9612-A9667A526676}">
      <dsp:nvSpPr>
        <dsp:cNvPr id="0" name=""/>
        <dsp:cNvSpPr/>
      </dsp:nvSpPr>
      <dsp:spPr>
        <a:xfrm rot="5400000">
          <a:off x="4132902" y="4719055"/>
          <a:ext cx="250570" cy="3006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4167983" y="4744112"/>
        <a:ext cx="180410" cy="175399"/>
      </dsp:txXfrm>
    </dsp:sp>
    <dsp:sp modelId="{73CF8FC8-135E-DA4F-B8A9-05EE25B1DDFC}">
      <dsp:nvSpPr>
        <dsp:cNvPr id="0" name=""/>
        <dsp:cNvSpPr/>
      </dsp:nvSpPr>
      <dsp:spPr>
        <a:xfrm>
          <a:off x="964182" y="5036444"/>
          <a:ext cx="6588010" cy="4602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SNS </a:t>
          </a:r>
          <a:r>
            <a:rPr kumimoji="1" lang="ja-JP" altLang="en-US" sz="1800" kern="1200"/>
            <a:t>ごとの投稿の傾向や推移を分析</a:t>
          </a:r>
        </a:p>
      </dsp:txBody>
      <dsp:txXfrm>
        <a:off x="977661" y="5049923"/>
        <a:ext cx="6561052" cy="4332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6AA71C-6134-5B43-9BBD-37AAF2C37210}">
      <dsp:nvSpPr>
        <dsp:cNvPr id="0" name=""/>
        <dsp:cNvSpPr/>
      </dsp:nvSpPr>
      <dsp:spPr>
        <a:xfrm>
          <a:off x="0" y="4401"/>
          <a:ext cx="3982065" cy="6473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1. Fringe </a:t>
          </a:r>
          <a:r>
            <a:rPr kumimoji="1" lang="ja-JP" altLang="en-US" sz="1800" kern="1200"/>
            <a:t>データの一部をハッシュ化</a:t>
          </a:r>
        </a:p>
      </dsp:txBody>
      <dsp:txXfrm>
        <a:off x="18959" y="23360"/>
        <a:ext cx="3944147" cy="609404"/>
      </dsp:txXfrm>
    </dsp:sp>
    <dsp:sp modelId="{44B4833D-7840-B94E-ADE4-9EEB3A450D3A}">
      <dsp:nvSpPr>
        <dsp:cNvPr id="0" name=""/>
        <dsp:cNvSpPr/>
      </dsp:nvSpPr>
      <dsp:spPr>
        <a:xfrm rot="5400000">
          <a:off x="1870401" y="667807"/>
          <a:ext cx="241262" cy="2895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4179" y="691933"/>
        <a:ext cx="173708" cy="168883"/>
      </dsp:txXfrm>
    </dsp:sp>
    <dsp:sp modelId="{84825DFD-ADAA-714B-A9F7-6A59F7B43CA7}">
      <dsp:nvSpPr>
        <dsp:cNvPr id="0" name=""/>
        <dsp:cNvSpPr/>
      </dsp:nvSpPr>
      <dsp:spPr>
        <a:xfrm>
          <a:off x="0" y="973406"/>
          <a:ext cx="3982065" cy="6473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2. </a:t>
          </a:r>
          <a:r>
            <a:rPr kumimoji="1" lang="ja-JP" altLang="en-US" sz="1800" kern="1200"/>
            <a:t>クラスタリング</a:t>
          </a:r>
        </a:p>
      </dsp:txBody>
      <dsp:txXfrm>
        <a:off x="18959" y="992365"/>
        <a:ext cx="3944147" cy="609404"/>
      </dsp:txXfrm>
    </dsp:sp>
    <dsp:sp modelId="{D9FB9453-3A35-7A42-9209-CC041E5E649A}">
      <dsp:nvSpPr>
        <dsp:cNvPr id="0" name=""/>
        <dsp:cNvSpPr/>
      </dsp:nvSpPr>
      <dsp:spPr>
        <a:xfrm rot="5400000">
          <a:off x="1870401" y="1636812"/>
          <a:ext cx="241262" cy="2895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4179" y="1660938"/>
        <a:ext cx="173708" cy="168883"/>
      </dsp:txXfrm>
    </dsp:sp>
    <dsp:sp modelId="{782E82F2-82A3-0B4D-A167-B5A9E2DEC32D}">
      <dsp:nvSpPr>
        <dsp:cNvPr id="0" name=""/>
        <dsp:cNvSpPr/>
      </dsp:nvSpPr>
      <dsp:spPr>
        <a:xfrm>
          <a:off x="0" y="1942410"/>
          <a:ext cx="3982065" cy="6473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3. </a:t>
          </a:r>
          <a:r>
            <a:rPr kumimoji="1" lang="ja-JP" altLang="en-US" sz="1800" kern="1200"/>
            <a:t>クラスタごとに</a:t>
          </a:r>
          <a:r>
            <a:rPr kumimoji="1" lang="en-US" altLang="ja-JP" sz="1800" kern="1200" dirty="0"/>
            <a:t>Medoid </a:t>
          </a:r>
          <a:r>
            <a:rPr kumimoji="1" lang="ja-JP" altLang="en-US" sz="1800" kern="1200"/>
            <a:t>を決定</a:t>
          </a:r>
        </a:p>
      </dsp:txBody>
      <dsp:txXfrm>
        <a:off x="18959" y="1961369"/>
        <a:ext cx="3944147" cy="609404"/>
      </dsp:txXfrm>
    </dsp:sp>
    <dsp:sp modelId="{EF8C3ED8-5A7B-E24E-AFC6-8D76F1E36E18}">
      <dsp:nvSpPr>
        <dsp:cNvPr id="0" name=""/>
        <dsp:cNvSpPr/>
      </dsp:nvSpPr>
      <dsp:spPr>
        <a:xfrm rot="5400000">
          <a:off x="1870401" y="2605817"/>
          <a:ext cx="241262" cy="2895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4179" y="2629943"/>
        <a:ext cx="173708" cy="168883"/>
      </dsp:txXfrm>
    </dsp:sp>
    <dsp:sp modelId="{34F8AF40-D70D-D545-AE25-39B8DAF607A1}">
      <dsp:nvSpPr>
        <dsp:cNvPr id="0" name=""/>
        <dsp:cNvSpPr/>
      </dsp:nvSpPr>
      <dsp:spPr>
        <a:xfrm>
          <a:off x="0" y="2911415"/>
          <a:ext cx="3982065" cy="6473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4. </a:t>
          </a:r>
          <a:r>
            <a:rPr kumimoji="1" lang="ja-JP" altLang="en-US" sz="1800" kern="1200"/>
            <a:t>クラスタごとに注釈付け</a:t>
          </a:r>
        </a:p>
      </dsp:txBody>
      <dsp:txXfrm>
        <a:off x="18959" y="2930374"/>
        <a:ext cx="3944147" cy="609404"/>
      </dsp:txXfrm>
    </dsp:sp>
    <dsp:sp modelId="{1CD39E9E-D837-4646-A823-5BDFC4BA64C5}">
      <dsp:nvSpPr>
        <dsp:cNvPr id="0" name=""/>
        <dsp:cNvSpPr/>
      </dsp:nvSpPr>
      <dsp:spPr>
        <a:xfrm rot="5400000">
          <a:off x="1870401" y="3574822"/>
          <a:ext cx="241262" cy="2895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4179" y="3598948"/>
        <a:ext cx="173708" cy="168883"/>
      </dsp:txXfrm>
    </dsp:sp>
    <dsp:sp modelId="{751E0659-B326-1D4D-B787-02DF6F4D4830}">
      <dsp:nvSpPr>
        <dsp:cNvPr id="0" name=""/>
        <dsp:cNvSpPr/>
      </dsp:nvSpPr>
      <dsp:spPr>
        <a:xfrm>
          <a:off x="0" y="3880420"/>
          <a:ext cx="3982065" cy="6473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5. </a:t>
          </a:r>
          <a:r>
            <a:rPr kumimoji="1" lang="ja-JP" altLang="en-US" sz="1800" kern="1200"/>
            <a:t>データセットの拡大</a:t>
          </a:r>
        </a:p>
      </dsp:txBody>
      <dsp:txXfrm>
        <a:off x="18959" y="3899379"/>
        <a:ext cx="3944147" cy="609404"/>
      </dsp:txXfrm>
    </dsp:sp>
    <dsp:sp modelId="{1C11DD74-E297-0447-9612-A9667A526676}">
      <dsp:nvSpPr>
        <dsp:cNvPr id="0" name=""/>
        <dsp:cNvSpPr/>
      </dsp:nvSpPr>
      <dsp:spPr>
        <a:xfrm rot="5400000">
          <a:off x="1870401" y="4543827"/>
          <a:ext cx="241262" cy="2895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5400000">
        <a:off x="1904179" y="4567953"/>
        <a:ext cx="173708" cy="168883"/>
      </dsp:txXfrm>
    </dsp:sp>
    <dsp:sp modelId="{73CF8FC8-135E-DA4F-B8A9-05EE25B1DDFC}">
      <dsp:nvSpPr>
        <dsp:cNvPr id="0" name=""/>
        <dsp:cNvSpPr/>
      </dsp:nvSpPr>
      <dsp:spPr>
        <a:xfrm>
          <a:off x="0" y="4849425"/>
          <a:ext cx="3982065" cy="6473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6. </a:t>
          </a:r>
          <a:r>
            <a:rPr kumimoji="1" lang="ja-JP" altLang="en-US" sz="1800" kern="1200"/>
            <a:t>分析</a:t>
          </a:r>
        </a:p>
      </dsp:txBody>
      <dsp:txXfrm>
        <a:off x="18959" y="4868384"/>
        <a:ext cx="3944147" cy="609404"/>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FAEB991-CEDD-B041-B68A-B0BE98E3E492}" type="slidenum">
              <a:rPr kumimoji="1" lang="ja-JP" altLang="en-US" smtClean="0"/>
              <a:t>‹#›</a:t>
            </a:fld>
            <a:endParaRPr kumimoji="1" lang="ja-JP" altLang="en-US"/>
          </a:p>
        </p:txBody>
      </p:sp>
    </p:spTree>
    <p:extLst>
      <p:ext uri="{BB962C8B-B14F-4D97-AF65-F5344CB8AC3E}">
        <p14:creationId xmlns:p14="http://schemas.microsoft.com/office/powerpoint/2010/main" val="20304048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189734-6D6D-E94C-BFD4-D214A49E5E1A}" type="datetimeFigureOut">
              <a:rPr kumimoji="1" lang="ja-JP" altLang="en-US" smtClean="0"/>
              <a:t>2019/7/4</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6E0FF4-7BB0-5443-A8EE-CF578D6111BF}" type="slidenum">
              <a:rPr kumimoji="1" lang="ja-JP" altLang="en-US" smtClean="0"/>
              <a:t>‹#›</a:t>
            </a:fld>
            <a:endParaRPr kumimoji="1" lang="ja-JP" altLang="en-US"/>
          </a:p>
        </p:txBody>
      </p:sp>
    </p:spTree>
    <p:extLst>
      <p:ext uri="{BB962C8B-B14F-4D97-AF65-F5344CB8AC3E}">
        <p14:creationId xmlns:p14="http://schemas.microsoft.com/office/powerpoint/2010/main" val="102686895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一番左のものが悪意のない，いわば通常のミームで</a:t>
            </a:r>
            <a:r>
              <a:rPr kumimoji="1" lang="en-US" altLang="ja-JP" dirty="0"/>
              <a:t>,</a:t>
            </a:r>
          </a:p>
          <a:p>
            <a:r>
              <a:rPr kumimoji="1" lang="ja-JP" altLang="en-US"/>
              <a:t>ナチスのマークのついたカエルのミームはユダヤ人を排除するという人種差別的な意味を含んでおり，</a:t>
            </a:r>
            <a:endParaRPr kumimoji="1" lang="en-US" altLang="ja-JP" dirty="0"/>
          </a:p>
          <a:p>
            <a:r>
              <a:rPr kumimoji="1" lang="ja-JP" altLang="en-US"/>
              <a:t>もう一つはトランプ大統領が</a:t>
            </a:r>
            <a:r>
              <a:rPr kumimoji="1" lang="en-US" altLang="ja-JP" dirty="0"/>
              <a:t>CNN</a:t>
            </a:r>
            <a:r>
              <a:rPr kumimoji="1" lang="ja-JP" altLang="en-US"/>
              <a:t>の質問に対して</a:t>
            </a:r>
            <a:r>
              <a:rPr kumimoji="1" lang="en-US" altLang="ja-JP" dirty="0"/>
              <a:t>, CNN</a:t>
            </a:r>
            <a:r>
              <a:rPr kumimoji="1" lang="ja-JP" altLang="en-US"/>
              <a:t>はフェイクニュースだと発言した政治的なものを風刺しています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2</a:t>
            </a:fld>
            <a:endParaRPr kumimoji="1" lang="ja-JP" altLang="en-US"/>
          </a:p>
        </p:txBody>
      </p:sp>
    </p:spTree>
    <p:extLst>
      <p:ext uri="{BB962C8B-B14F-4D97-AF65-F5344CB8AC3E}">
        <p14:creationId xmlns:p14="http://schemas.microsoft.com/office/powerpoint/2010/main" val="20335165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　ミームの拡散がどこに起因するものかを調べるのにホークス過程を調べます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a:t>説明</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事象の発生を縦の棒，過程を</a:t>
            </a:r>
            <a:r>
              <a:rPr kumimoji="1" lang="en-US" altLang="ja-JP" dirty="0"/>
              <a:t>A,B,C</a:t>
            </a:r>
            <a:r>
              <a:rPr kumimoji="1" lang="ja-JP" altLang="en-US"/>
              <a:t>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それぞれの過程で事象が生じる確率を水色，オレンジ，緑で表しています．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まず，過程</a:t>
            </a:r>
            <a:r>
              <a:rPr kumimoji="1" lang="en-US" altLang="ja-JP" dirty="0"/>
              <a:t>B</a:t>
            </a:r>
            <a:r>
              <a:rPr kumimoji="1" lang="ja-JP" altLang="en-US"/>
              <a:t>にて事象</a:t>
            </a:r>
            <a:r>
              <a:rPr kumimoji="1" lang="en-US" altLang="ja-JP" dirty="0"/>
              <a:t>1</a:t>
            </a:r>
            <a:r>
              <a:rPr kumimoji="1" lang="ja-JP" altLang="en-US"/>
              <a:t>が発生しました．これについてたてに分断した結果が事象発生時のインパルスにて示されています．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この時，オレンジ</a:t>
            </a:r>
            <a:r>
              <a:rPr kumimoji="1" lang="en-US" altLang="ja-JP" dirty="0"/>
              <a:t>1</a:t>
            </a:r>
            <a:r>
              <a:rPr kumimoji="1" lang="ja-JP" altLang="en-US"/>
              <a:t>色で表されるので，事象</a:t>
            </a:r>
            <a:r>
              <a:rPr kumimoji="1" lang="en-US" altLang="ja-JP" dirty="0"/>
              <a:t>1</a:t>
            </a:r>
            <a:r>
              <a:rPr kumimoji="1" lang="ja-JP" altLang="en-US"/>
              <a:t>は</a:t>
            </a:r>
            <a:r>
              <a:rPr kumimoji="1" lang="en-US" altLang="ja-JP" dirty="0"/>
              <a:t>B</a:t>
            </a:r>
            <a:r>
              <a:rPr kumimoji="1" lang="ja-JP" altLang="en-US"/>
              <a:t>に起因していることがわかります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続いて，事象</a:t>
            </a:r>
            <a:r>
              <a:rPr kumimoji="1" lang="en-US" altLang="ja-JP" dirty="0"/>
              <a:t>2</a:t>
            </a:r>
            <a:r>
              <a:rPr kumimoji="1" lang="ja-JP" altLang="en-US"/>
              <a:t>が発生した際，インパルスは緑とグレーで表されているので事象</a:t>
            </a:r>
            <a:r>
              <a:rPr kumimoji="1" lang="en-US" altLang="ja-JP" dirty="0"/>
              <a:t>2</a:t>
            </a:r>
            <a:r>
              <a:rPr kumimoji="1" lang="ja-JP" altLang="en-US"/>
              <a:t>は</a:t>
            </a:r>
            <a:r>
              <a:rPr kumimoji="1" lang="en-US" altLang="ja-JP" dirty="0"/>
              <a:t>C</a:t>
            </a:r>
            <a:r>
              <a:rPr kumimoji="1" lang="ja-JP" altLang="en-US"/>
              <a:t>に起因している確率が高いことがわかります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事象</a:t>
            </a:r>
            <a:r>
              <a:rPr kumimoji="1" lang="en-US" altLang="ja-JP" dirty="0"/>
              <a:t>3</a:t>
            </a:r>
            <a:r>
              <a:rPr kumimoji="1" lang="ja-JP" altLang="en-US"/>
              <a:t>が発生した時はインパルスが紫，グレー，ブルーで表されますが，紫は事象</a:t>
            </a:r>
            <a:r>
              <a:rPr kumimoji="1" lang="en-US" altLang="ja-JP" dirty="0"/>
              <a:t>2</a:t>
            </a:r>
            <a:r>
              <a:rPr kumimoji="1" lang="ja-JP" altLang="en-US"/>
              <a:t>が起こったことにより起こった波なので，事象</a:t>
            </a:r>
            <a:r>
              <a:rPr kumimoji="1" lang="en-US" altLang="ja-JP" dirty="0"/>
              <a:t>2</a:t>
            </a:r>
            <a:r>
              <a:rPr kumimoji="1" lang="ja-JP" altLang="en-US"/>
              <a:t>のインパルスを割り当ててあげます，すると原因は図のようになります．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これらの確率から，ミームの拡散の起源の</a:t>
            </a:r>
            <a:r>
              <a:rPr kumimoji="1" lang="en-US" altLang="ja-JP" dirty="0"/>
              <a:t>Web</a:t>
            </a:r>
            <a:r>
              <a:rPr kumimoji="1" lang="ja-JP" altLang="en-US"/>
              <a:t>コミュニティについて推測を立てることができます</a:t>
            </a:r>
            <a:endParaRPr kumimoji="1" lang="en-US" altLang="ja-JP"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これにより，今までできていなかった複数コミュニティに渡るマルチプラットフォームな分析ができるようになりました</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11</a:t>
            </a:fld>
            <a:endParaRPr kumimoji="1" lang="ja-JP" altLang="en-US"/>
          </a:p>
        </p:txBody>
      </p:sp>
    </p:spTree>
    <p:extLst>
      <p:ext uri="{BB962C8B-B14F-4D97-AF65-F5344CB8AC3E}">
        <p14:creationId xmlns:p14="http://schemas.microsoft.com/office/powerpoint/2010/main" val="2073036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R, NR</a:t>
            </a:r>
            <a:r>
              <a:rPr kumimoji="1" lang="ja-JP" altLang="en-US"/>
              <a:t>は人種差別的，人種差別的でないミームの拡散率を表しています．</a:t>
            </a:r>
            <a:endParaRPr kumimoji="1" lang="en-US" altLang="ja-JP" dirty="0"/>
          </a:p>
          <a:p>
            <a:r>
              <a:rPr kumimoji="1" lang="ja-JP" altLang="en-US" sz="1200" b="0" i="0" kern="1200">
                <a:solidFill>
                  <a:schemeClr val="tx1"/>
                </a:solidFill>
                <a:effectLst/>
                <a:latin typeface="+mn-lt"/>
                <a:ea typeface="+mn-ea"/>
                <a:cs typeface="+mn-cs"/>
              </a:rPr>
              <a:t>他の行と比べていただければわかる通り，値が他コミュニティと比べて最も高いことがわかります．</a:t>
            </a:r>
            <a:endParaRPr kumimoji="1" lang="en-US" altLang="ja-JP" sz="1200" b="0" i="0"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12</a:t>
            </a:fld>
            <a:endParaRPr kumimoji="1" lang="ja-JP" altLang="en-US"/>
          </a:p>
        </p:txBody>
      </p:sp>
    </p:spTree>
    <p:extLst>
      <p:ext uri="{BB962C8B-B14F-4D97-AF65-F5344CB8AC3E}">
        <p14:creationId xmlns:p14="http://schemas.microsoft.com/office/powerpoint/2010/main" val="301698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a:t>送信元のコミュニティのミームの個数で正規化</a:t>
            </a:r>
            <a:endParaRPr lang="en-US" altLang="ja-JP" dirty="0"/>
          </a:p>
          <a:p>
            <a:endParaRPr kumimoji="1" lang="en-US" altLang="ja-JP" dirty="0"/>
          </a:p>
          <a:p>
            <a:r>
              <a:rPr kumimoji="1" lang="ja-JP" altLang="en-US"/>
              <a:t>対して</a:t>
            </a:r>
            <a:r>
              <a:rPr kumimoji="1" lang="en-US" altLang="ja-JP" dirty="0"/>
              <a:t>pol</a:t>
            </a:r>
            <a:r>
              <a:rPr kumimoji="1" lang="ja-JP" altLang="en-US"/>
              <a:t>は効率面において最低である．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b="1"/>
              <a:t>つまり</a:t>
            </a:r>
            <a:r>
              <a:rPr lang="en-US" altLang="ja-JP" sz="1200" b="1" dirty="0"/>
              <a:t>/pol/</a:t>
            </a:r>
            <a:r>
              <a:rPr lang="ja-JP" altLang="en-US" sz="1200" b="1"/>
              <a:t> は投稿のうち一流のものしか残らない</a:t>
            </a:r>
            <a:endParaRPr lang="en-US" altLang="ja-JP" sz="1200" b="1" dirty="0"/>
          </a:p>
          <a:p>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a:t>
            </a:r>
            <a:r>
              <a:rPr kumimoji="1" lang="ja-JP" altLang="en-US" sz="1200" b="0" i="0" kern="1200">
                <a:solidFill>
                  <a:schemeClr val="tx1"/>
                </a:solidFill>
                <a:effectLst/>
                <a:latin typeface="+mn-lt"/>
                <a:ea typeface="+mn-ea"/>
                <a:cs typeface="+mn-cs"/>
              </a:rPr>
              <a:t>政治的ミームについても記載があるのですが少しの変化しかないので割愛します．</a:t>
            </a:r>
            <a:endParaRPr kumimoji="1" lang="en-US" altLang="ja-JP" sz="1200" b="0" i="0"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13</a:t>
            </a:fld>
            <a:endParaRPr kumimoji="1" lang="ja-JP" altLang="en-US"/>
          </a:p>
        </p:txBody>
      </p:sp>
    </p:spTree>
    <p:extLst>
      <p:ext uri="{BB962C8B-B14F-4D97-AF65-F5344CB8AC3E}">
        <p14:creationId xmlns:p14="http://schemas.microsoft.com/office/powerpoint/2010/main" val="37611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マルチプラットフォームとはつまり，複数の</a:t>
            </a:r>
            <a:r>
              <a:rPr kumimoji="1" lang="en-US" altLang="ja-JP" dirty="0"/>
              <a:t>SNS</a:t>
            </a:r>
            <a:r>
              <a:rPr kumimoji="1" lang="ja-JP" altLang="en-US"/>
              <a:t>で同じシステムを利用できること</a:t>
            </a:r>
            <a:endParaRPr kumimoji="1" lang="en-US" altLang="ja-JP" dirty="0"/>
          </a:p>
          <a:p>
            <a:r>
              <a:rPr kumimoji="1" lang="ja-JP" altLang="en-US"/>
              <a:t>ミームの</a:t>
            </a:r>
            <a:br>
              <a:rPr kumimoji="1" lang="en-US" altLang="ja-JP" dirty="0"/>
            </a:b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3</a:t>
            </a:fld>
            <a:endParaRPr kumimoji="1" lang="ja-JP" altLang="en-US"/>
          </a:p>
        </p:txBody>
      </p:sp>
    </p:spTree>
    <p:extLst>
      <p:ext uri="{BB962C8B-B14F-4D97-AF65-F5344CB8AC3E}">
        <p14:creationId xmlns:p14="http://schemas.microsoft.com/office/powerpoint/2010/main" val="1945152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悪意のあるというのはヘイトや人種差別のこと</a:t>
            </a:r>
            <a:endParaRPr lang="en-US" altLang="ja-JP" dirty="0"/>
          </a:p>
          <a:p>
            <a:endParaRPr lang="en-US" altLang="ja-JP" dirty="0"/>
          </a:p>
          <a:p>
            <a:r>
              <a:rPr lang="ja-JP" altLang="en-US"/>
              <a:t>ミーム</a:t>
            </a:r>
            <a:r>
              <a:rPr lang="ja-JP" altLang="en-US" dirty="0"/>
              <a:t>の拡散には多くのプラットフォーム</a:t>
            </a:r>
            <a:r>
              <a:rPr lang="ja-JP" altLang="en-US"/>
              <a:t>がある</a:t>
            </a:r>
            <a:endParaRPr lang="en-US" altLang="ja-JP" dirty="0"/>
          </a:p>
          <a:p>
            <a:r>
              <a:rPr lang="ja-JP" altLang="en-US" dirty="0">
                <a:effectLst/>
              </a:rPr>
              <a:t>多くはクローズなコミュニティ</a:t>
            </a:r>
            <a:r>
              <a:rPr lang="en-US" altLang="ja-JP" dirty="0">
                <a:effectLst/>
              </a:rPr>
              <a:t>(Facebook), </a:t>
            </a:r>
            <a:r>
              <a:rPr kumimoji="1" lang="ja-JP" altLang="en-US" sz="1200" b="0" i="0" kern="1200">
                <a:solidFill>
                  <a:schemeClr val="tx1"/>
                </a:solidFill>
                <a:effectLst/>
                <a:latin typeface="+mn-lt"/>
                <a:ea typeface="+mn-ea"/>
                <a:cs typeface="+mn-cs"/>
              </a:rPr>
              <a:t>静的</a:t>
            </a:r>
            <a:r>
              <a:rPr kumimoji="1" lang="ja-JP" altLang="en-US" sz="1200" b="0" i="0" kern="1200" dirty="0">
                <a:solidFill>
                  <a:schemeClr val="tx1"/>
                </a:solidFill>
                <a:effectLst/>
                <a:latin typeface="+mn-lt"/>
                <a:ea typeface="+mn-ea"/>
                <a:cs typeface="+mn-cs"/>
              </a:rPr>
              <a:t>画像を元にしていない</a:t>
            </a:r>
            <a:r>
              <a:rPr kumimoji="1" lang="en-US" altLang="ja-JP" sz="1200" b="0" i="0" kern="1200" dirty="0">
                <a:solidFill>
                  <a:schemeClr val="tx1"/>
                </a:solidFill>
                <a:effectLst/>
                <a:latin typeface="+mn-lt"/>
                <a:ea typeface="+mn-ea"/>
                <a:cs typeface="+mn-cs"/>
              </a:rPr>
              <a:t>(</a:t>
            </a:r>
            <a:r>
              <a:rPr kumimoji="1" lang="en-US" altLang="ja-JP" sz="1200" b="0" i="0" kern="1200" dirty="0" err="1">
                <a:solidFill>
                  <a:schemeClr val="tx1"/>
                </a:solidFill>
                <a:effectLst/>
                <a:latin typeface="+mn-lt"/>
                <a:ea typeface="+mn-ea"/>
                <a:cs typeface="+mn-cs"/>
              </a:rPr>
              <a:t>Youtube</a:t>
            </a:r>
            <a:r>
              <a:rPr kumimoji="1" lang="en-US" altLang="ja-JP" sz="1200" b="0" i="0" kern="1200" dirty="0">
                <a:solidFill>
                  <a:schemeClr val="tx1"/>
                </a:solidFill>
                <a:effectLst/>
                <a:latin typeface="+mn-lt"/>
                <a:ea typeface="+mn-ea"/>
                <a:cs typeface="+mn-cs"/>
              </a:rPr>
              <a:t>, </a:t>
            </a:r>
            <a:r>
              <a:rPr kumimoji="1" lang="en-US" altLang="ja-JP" sz="1200" b="0" i="0" kern="1200" dirty="0" err="1">
                <a:solidFill>
                  <a:schemeClr val="tx1"/>
                </a:solidFill>
                <a:effectLst/>
                <a:latin typeface="+mn-lt"/>
                <a:ea typeface="+mn-ea"/>
                <a:cs typeface="+mn-cs"/>
              </a:rPr>
              <a:t>Giphy</a:t>
            </a:r>
            <a:r>
              <a:rPr kumimoji="1" lang="en-US" altLang="ja-JP" sz="1200" b="0" i="0" kern="1200" dirty="0">
                <a:solidFill>
                  <a:schemeClr val="tx1"/>
                </a:solidFill>
                <a:effectLst/>
                <a:latin typeface="+mn-lt"/>
                <a:ea typeface="+mn-ea"/>
                <a:cs typeface="+mn-cs"/>
              </a:rPr>
              <a:t>), </a:t>
            </a:r>
            <a:r>
              <a:rPr lang="ja-JP" altLang="en-US">
                <a:effectLst/>
              </a:rPr>
              <a:t>今回</a:t>
            </a:r>
            <a:r>
              <a:rPr lang="ja-JP" altLang="en-US" dirty="0">
                <a:effectLst/>
              </a:rPr>
              <a:t>はオープンで静的画像をミームとして扱っているところを</a:t>
            </a:r>
            <a:r>
              <a:rPr lang="ja-JP" altLang="en-US">
                <a:effectLst/>
              </a:rPr>
              <a:t>調べます．</a:t>
            </a:r>
            <a:endParaRPr kumimoji="1" lang="en-US" altLang="ja-JP"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ただし</a:t>
            </a:r>
            <a:r>
              <a:rPr lang="en-US" altLang="ja-JP" dirty="0"/>
              <a:t>Gab</a:t>
            </a:r>
            <a:r>
              <a:rPr lang="ja-JP" altLang="en-US" dirty="0"/>
              <a:t>に関しては</a:t>
            </a:r>
            <a:r>
              <a:rPr lang="en-US" altLang="ja-JP" dirty="0"/>
              <a:t>2016</a:t>
            </a:r>
            <a:r>
              <a:rPr lang="ja-JP" altLang="en-US" dirty="0"/>
              <a:t>年</a:t>
            </a:r>
            <a:r>
              <a:rPr lang="en-US" altLang="ja-JP" dirty="0"/>
              <a:t>8</a:t>
            </a:r>
            <a:r>
              <a:rPr lang="ja-JP" altLang="en-US" dirty="0"/>
              <a:t>月から始まったサービスなので，</a:t>
            </a:r>
            <a:r>
              <a:rPr lang="en-US" altLang="ja-JP" dirty="0"/>
              <a:t>2016</a:t>
            </a:r>
            <a:r>
              <a:rPr lang="ja-JP" altLang="en-US" dirty="0"/>
              <a:t>年</a:t>
            </a:r>
            <a:r>
              <a:rPr lang="en-US" altLang="ja-JP" dirty="0"/>
              <a:t>8</a:t>
            </a:r>
            <a:r>
              <a:rPr lang="ja-JP" altLang="en-US" dirty="0"/>
              <a:t>月</a:t>
            </a:r>
            <a:r>
              <a:rPr lang="en-US" altLang="ja-JP" dirty="0"/>
              <a:t>10</a:t>
            </a:r>
            <a:r>
              <a:rPr lang="ja-JP" altLang="en-US" dirty="0"/>
              <a:t>日から</a:t>
            </a:r>
            <a:r>
              <a:rPr lang="en-US" altLang="ja-JP" dirty="0"/>
              <a:t>2017</a:t>
            </a:r>
            <a:r>
              <a:rPr lang="ja-JP" altLang="en-US" dirty="0"/>
              <a:t>年</a:t>
            </a:r>
            <a:r>
              <a:rPr lang="en-US" altLang="ja-JP" dirty="0"/>
              <a:t>7</a:t>
            </a:r>
            <a:r>
              <a:rPr lang="ja-JP" altLang="en-US" dirty="0"/>
              <a:t>月</a:t>
            </a:r>
            <a:r>
              <a:rPr lang="en-US" altLang="ja-JP" dirty="0"/>
              <a:t>31</a:t>
            </a:r>
            <a:r>
              <a:rPr lang="ja-JP" altLang="en-US" dirty="0"/>
              <a:t>日のデータ</a:t>
            </a:r>
            <a:r>
              <a:rPr lang="ja-JP" altLang="en-US"/>
              <a:t>を利用します</a:t>
            </a:r>
            <a:endParaRPr lang="en-US" altLang="ja-JP" dirty="0"/>
          </a:p>
          <a:p>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AA6E0FF4-7BB0-5443-A8EE-CF578D6111BF}" type="slidenum">
              <a:rPr kumimoji="1" lang="ja-JP" altLang="en-US" smtClean="0"/>
              <a:t>4</a:t>
            </a:fld>
            <a:endParaRPr kumimoji="1" lang="ja-JP" altLang="en-US"/>
          </a:p>
        </p:txBody>
      </p:sp>
    </p:spTree>
    <p:extLst>
      <p:ext uri="{BB962C8B-B14F-4D97-AF65-F5344CB8AC3E}">
        <p14:creationId xmlns:p14="http://schemas.microsoft.com/office/powerpoint/2010/main" val="449044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kern="1200" dirty="0">
                <a:solidFill>
                  <a:schemeClr val="tx1"/>
                </a:solidFill>
                <a:effectLst/>
                <a:latin typeface="+mn-lt"/>
                <a:ea typeface="+mn-ea"/>
                <a:cs typeface="+mn-cs"/>
              </a:rPr>
              <a:t>KYM</a:t>
            </a:r>
            <a:r>
              <a:rPr kumimoji="1" lang="ja-JP" altLang="en-US" sz="1200" b="0" i="0" kern="1200" dirty="0">
                <a:solidFill>
                  <a:schemeClr val="tx1"/>
                </a:solidFill>
                <a:effectLst/>
                <a:latin typeface="+mn-lt"/>
                <a:ea typeface="+mn-ea"/>
                <a:cs typeface="+mn-cs"/>
              </a:rPr>
              <a:t>のデータは</a:t>
            </a:r>
            <a:r>
              <a:rPr kumimoji="1" lang="en-US" altLang="ja-JP" sz="1200" b="0" i="0" kern="1200" dirty="0">
                <a:solidFill>
                  <a:schemeClr val="tx1"/>
                </a:solidFill>
                <a:effectLst/>
                <a:latin typeface="+mn-lt"/>
                <a:ea typeface="+mn-ea"/>
                <a:cs typeface="+mn-cs"/>
              </a:rPr>
              <a:t>2017</a:t>
            </a:r>
            <a:r>
              <a:rPr kumimoji="1" lang="ja-JP" altLang="en-US" sz="1200" b="0" i="0" kern="1200" dirty="0">
                <a:solidFill>
                  <a:schemeClr val="tx1"/>
                </a:solidFill>
                <a:effectLst/>
                <a:latin typeface="+mn-lt"/>
                <a:ea typeface="+mn-ea"/>
                <a:cs typeface="+mn-cs"/>
              </a:rPr>
              <a:t>年の</a:t>
            </a:r>
            <a:r>
              <a:rPr kumimoji="1" lang="en-US" altLang="ja-JP" sz="1200" b="0" i="0" kern="1200" dirty="0">
                <a:solidFill>
                  <a:schemeClr val="tx1"/>
                </a:solidFill>
                <a:effectLst/>
                <a:latin typeface="+mn-lt"/>
                <a:ea typeface="+mn-ea"/>
                <a:cs typeface="+mn-cs"/>
              </a:rPr>
              <a:t>10</a:t>
            </a:r>
            <a:r>
              <a:rPr kumimoji="1" lang="ja-JP" altLang="en-US" sz="1200" b="0" i="0" kern="1200" dirty="0">
                <a:solidFill>
                  <a:schemeClr val="tx1"/>
                </a:solidFill>
                <a:effectLst/>
                <a:latin typeface="+mn-lt"/>
                <a:ea typeface="+mn-ea"/>
                <a:cs typeface="+mn-cs"/>
              </a:rPr>
              <a:t>月</a:t>
            </a:r>
            <a:r>
              <a:rPr kumimoji="1" lang="en-US" altLang="ja-JP" sz="1200" b="0" i="0" kern="1200" dirty="0">
                <a:solidFill>
                  <a:schemeClr val="tx1"/>
                </a:solidFill>
                <a:effectLst/>
                <a:latin typeface="+mn-lt"/>
                <a:ea typeface="+mn-ea"/>
                <a:cs typeface="+mn-cs"/>
              </a:rPr>
              <a:t>-12</a:t>
            </a:r>
            <a:r>
              <a:rPr kumimoji="1" lang="ja-JP" altLang="en-US" sz="1200" b="0" i="0" kern="1200" dirty="0">
                <a:solidFill>
                  <a:schemeClr val="tx1"/>
                </a:solidFill>
                <a:effectLst/>
                <a:latin typeface="+mn-lt"/>
                <a:ea typeface="+mn-ea"/>
                <a:cs typeface="+mn-cs"/>
              </a:rPr>
              <a:t>月でクローリングしてとって</a:t>
            </a:r>
            <a:r>
              <a:rPr kumimoji="1" lang="ja-JP" altLang="en-US" sz="1200" b="0" i="0" kern="1200">
                <a:solidFill>
                  <a:schemeClr val="tx1"/>
                </a:solidFill>
                <a:effectLst/>
                <a:latin typeface="+mn-lt"/>
                <a:ea typeface="+mn-ea"/>
                <a:cs typeface="+mn-cs"/>
              </a:rPr>
              <a:t>きたもの</a:t>
            </a:r>
            <a:endParaRPr kumimoji="1" lang="en-US" altLang="ja-JP"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kern="1200" dirty="0">
                <a:solidFill>
                  <a:schemeClr val="tx1"/>
                </a:solidFill>
                <a:effectLst/>
                <a:latin typeface="+mn-lt"/>
                <a:ea typeface="+mn-ea"/>
                <a:cs typeface="+mn-cs"/>
              </a:rPr>
              <a:t>(</a:t>
            </a:r>
            <a:r>
              <a:rPr kumimoji="1" lang="ja-JP" altLang="en-US" sz="1200" b="0" i="0" kern="1200">
                <a:solidFill>
                  <a:schemeClr val="tx1"/>
                </a:solidFill>
                <a:effectLst/>
                <a:latin typeface="+mn-lt"/>
                <a:ea typeface="+mn-ea"/>
                <a:cs typeface="+mn-cs"/>
              </a:rPr>
              <a:t>下</a:t>
            </a:r>
            <a:r>
              <a:rPr kumimoji="1" lang="ja-JP" altLang="en-US" sz="1200" b="0" i="0" kern="1200" dirty="0">
                <a:solidFill>
                  <a:schemeClr val="tx1"/>
                </a:solidFill>
                <a:effectLst/>
                <a:latin typeface="+mn-lt"/>
                <a:ea typeface="+mn-ea"/>
                <a:cs typeface="+mn-cs"/>
              </a:rPr>
              <a:t>の表はデータセットの内訳についてです．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画像数が画像付き投稿数より少ないのは同じ画像の</a:t>
            </a:r>
            <a:r>
              <a:rPr kumimoji="1" lang="en-US" altLang="ja-JP" sz="1200" b="0" i="0" kern="1200" dirty="0">
                <a:solidFill>
                  <a:schemeClr val="tx1"/>
                </a:solidFill>
                <a:effectLst/>
                <a:latin typeface="+mn-lt"/>
                <a:ea typeface="+mn-ea"/>
                <a:cs typeface="+mn-cs"/>
              </a:rPr>
              <a:t>URL</a:t>
            </a:r>
            <a:r>
              <a:rPr kumimoji="1" lang="ja-JP" altLang="en-US" sz="1200" b="0" i="0" kern="1200" dirty="0">
                <a:solidFill>
                  <a:schemeClr val="tx1"/>
                </a:solidFill>
                <a:effectLst/>
                <a:latin typeface="+mn-lt"/>
                <a:ea typeface="+mn-ea"/>
                <a:cs typeface="+mn-cs"/>
              </a:rPr>
              <a:t>を再利用していたり</a:t>
            </a:r>
            <a:r>
              <a:rPr kumimoji="1" lang="ja-JP" altLang="en-US" sz="1200" b="0" i="0" kern="1200">
                <a:solidFill>
                  <a:schemeClr val="tx1"/>
                </a:solidFill>
                <a:effectLst/>
                <a:latin typeface="+mn-lt"/>
                <a:ea typeface="+mn-ea"/>
                <a:cs typeface="+mn-cs"/>
              </a:rPr>
              <a:t>するから</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KYM</a:t>
            </a:r>
            <a:r>
              <a:rPr kumimoji="1" lang="ja-JP" altLang="en-US" sz="1200" b="0" i="0" kern="1200" dirty="0">
                <a:solidFill>
                  <a:schemeClr val="tx1"/>
                </a:solidFill>
                <a:effectLst/>
                <a:latin typeface="+mn-lt"/>
                <a:ea typeface="+mn-ea"/>
                <a:cs typeface="+mn-cs"/>
              </a:rPr>
              <a:t>に注目すると，全ての投稿に画像がついているのですが．</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KYM</a:t>
            </a:r>
            <a:r>
              <a:rPr kumimoji="1" lang="ja-JP" altLang="en-US" sz="1200" b="0" i="0" kern="1200" dirty="0">
                <a:solidFill>
                  <a:schemeClr val="tx1"/>
                </a:solidFill>
                <a:effectLst/>
                <a:latin typeface="+mn-lt"/>
                <a:ea typeface="+mn-ea"/>
                <a:cs typeface="+mn-cs"/>
              </a:rPr>
              <a:t>の画像数が多いのは</a:t>
            </a:r>
            <a:r>
              <a:rPr kumimoji="1" lang="en-US" altLang="ja-JP" sz="1200" b="0" i="0" kern="1200" dirty="0">
                <a:solidFill>
                  <a:schemeClr val="tx1"/>
                </a:solidFill>
                <a:effectLst/>
                <a:latin typeface="+mn-lt"/>
                <a:ea typeface="+mn-ea"/>
                <a:cs typeface="+mn-cs"/>
              </a:rPr>
              <a:t>1</a:t>
            </a:r>
            <a:r>
              <a:rPr kumimoji="1" lang="ja-JP" altLang="en-US" sz="1200" b="0" i="0" kern="1200" dirty="0">
                <a:solidFill>
                  <a:schemeClr val="tx1"/>
                </a:solidFill>
                <a:effectLst/>
                <a:latin typeface="+mn-lt"/>
                <a:ea typeface="+mn-ea"/>
                <a:cs typeface="+mn-cs"/>
              </a:rPr>
              <a:t>投稿にイメージギャラリを保持しているから複数の画像が含まれて</a:t>
            </a:r>
            <a:r>
              <a:rPr kumimoji="1" lang="ja-JP" altLang="en-US" sz="1200" b="0" i="0" kern="1200">
                <a:solidFill>
                  <a:schemeClr val="tx1"/>
                </a:solidFill>
                <a:effectLst/>
                <a:latin typeface="+mn-lt"/>
                <a:ea typeface="+mn-ea"/>
                <a:cs typeface="+mn-cs"/>
              </a:rPr>
              <a:t>いるから</a:t>
            </a:r>
            <a:r>
              <a:rPr kumimoji="1" lang="en-US" altLang="ja-JP" sz="1200" b="0" i="0" kern="1200" dirty="0">
                <a:solidFill>
                  <a:schemeClr val="tx1"/>
                </a:solidFill>
                <a:effectLst/>
                <a:latin typeface="+mn-lt"/>
                <a:ea typeface="+mn-ea"/>
                <a:cs typeface="+mn-cs"/>
              </a:rPr>
              <a:t>)</a:t>
            </a:r>
          </a:p>
          <a:p>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AA6E0FF4-7BB0-5443-A8EE-CF578D6111BF}" type="slidenum">
              <a:rPr kumimoji="1" lang="ja-JP" altLang="en-US" smtClean="0"/>
              <a:t>5</a:t>
            </a:fld>
            <a:endParaRPr kumimoji="1" lang="ja-JP" altLang="en-US"/>
          </a:p>
        </p:txBody>
      </p:sp>
    </p:spTree>
    <p:extLst>
      <p:ext uri="{BB962C8B-B14F-4D97-AF65-F5344CB8AC3E}">
        <p14:creationId xmlns:p14="http://schemas.microsoft.com/office/powerpoint/2010/main" val="3413655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要素の出力が次の要素の入力となっている処理のことを指します．</a:t>
            </a:r>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6</a:t>
            </a:fld>
            <a:endParaRPr kumimoji="1" lang="ja-JP" altLang="en-US"/>
          </a:p>
        </p:txBody>
      </p:sp>
    </p:spTree>
    <p:extLst>
      <p:ext uri="{BB962C8B-B14F-4D97-AF65-F5344CB8AC3E}">
        <p14:creationId xmlns:p14="http://schemas.microsoft.com/office/powerpoint/2010/main" val="4036965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7</a:t>
            </a:fld>
            <a:endParaRPr kumimoji="1" lang="ja-JP" altLang="en-US"/>
          </a:p>
        </p:txBody>
      </p:sp>
    </p:spTree>
    <p:extLst>
      <p:ext uri="{BB962C8B-B14F-4D97-AF65-F5344CB8AC3E}">
        <p14:creationId xmlns:p14="http://schemas.microsoft.com/office/powerpoint/2010/main" val="2438015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a:t>画像はクラスタの可視化とそれぞれのクラスタの</a:t>
            </a:r>
            <a:r>
              <a:rPr kumimoji="1" lang="en-US" altLang="ja-JP" dirty="0"/>
              <a:t>Medoid</a:t>
            </a:r>
            <a:r>
              <a:rPr kumimoji="1" lang="ja-JP" altLang="en-US"/>
              <a:t>と注釈を示しています</a:t>
            </a:r>
            <a:endParaRPr kumimoji="1" lang="en-US" altLang="ja-JP" dirty="0"/>
          </a:p>
          <a:p>
            <a:endParaRPr kumimoji="1" lang="en-US" altLang="ja-JP" dirty="0"/>
          </a:p>
          <a:p>
            <a:r>
              <a:rPr kumimoji="1" lang="ja-JP" altLang="en-US"/>
              <a:t>ちなみにこの赤が人種差別的なもの</a:t>
            </a:r>
            <a:endParaRPr kumimoji="1" lang="en-US" altLang="ja-JP" dirty="0"/>
          </a:p>
          <a:p>
            <a:r>
              <a:rPr kumimoji="1" lang="ja-JP" altLang="en-US"/>
              <a:t>緑が政治的なものを示しています</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8</a:t>
            </a:fld>
            <a:endParaRPr kumimoji="1" lang="ja-JP" altLang="en-US"/>
          </a:p>
        </p:txBody>
      </p:sp>
    </p:spTree>
    <p:extLst>
      <p:ext uri="{BB962C8B-B14F-4D97-AF65-F5344CB8AC3E}">
        <p14:creationId xmlns:p14="http://schemas.microsoft.com/office/powerpoint/2010/main" val="988158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’antisemitism’</a:t>
            </a:r>
            <a:r>
              <a:rPr kumimoji="1" lang="ja-JP" altLang="en-US"/>
              <a:t>は反ユダヤ主義という意味</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画像の赤が人種差別的ミーム</a:t>
            </a:r>
            <a:r>
              <a:rPr kumimoji="1" lang="en-US" altLang="ja-JP" dirty="0"/>
              <a:t>, </a:t>
            </a:r>
            <a:r>
              <a:rPr kumimoji="1" lang="ja-JP" altLang="en-US"/>
              <a:t>黄色が政治的なミーム</a:t>
            </a:r>
            <a:endParaRPr kumimoji="1" lang="en-US" altLang="ja-JP" dirty="0"/>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9</a:t>
            </a:fld>
            <a:endParaRPr kumimoji="1" lang="ja-JP" altLang="en-US"/>
          </a:p>
        </p:txBody>
      </p:sp>
    </p:spTree>
    <p:extLst>
      <p:ext uri="{BB962C8B-B14F-4D97-AF65-F5344CB8AC3E}">
        <p14:creationId xmlns:p14="http://schemas.microsoft.com/office/powerpoint/2010/main" val="1089673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時間的側面からの分析です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Gab</a:t>
            </a:r>
            <a:r>
              <a:rPr lang="ja-JP" altLang="en-US"/>
              <a:t>の増加は</a:t>
            </a:r>
            <a:r>
              <a:rPr lang="en-US" altLang="ja-JP" dirty="0"/>
              <a:t>2016</a:t>
            </a:r>
            <a:r>
              <a:rPr lang="ja-JP" altLang="en-US"/>
              <a:t>年にサービスが始まったことから，</a:t>
            </a:r>
            <a:r>
              <a:rPr lang="en-US" altLang="ja-JP" dirty="0"/>
              <a:t>2017</a:t>
            </a:r>
            <a:r>
              <a:rPr lang="ja-JP" altLang="en-US"/>
              <a:t>年に徐々に悪意をつぶやくものとして普及していった結果だと思われます．</a:t>
            </a:r>
            <a:endParaRPr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AA6E0FF4-7BB0-5443-A8EE-CF578D6111BF}" type="slidenum">
              <a:rPr kumimoji="1" lang="ja-JP" altLang="en-US" smtClean="0"/>
              <a:t>10</a:t>
            </a:fld>
            <a:endParaRPr kumimoji="1" lang="ja-JP" altLang="en-US"/>
          </a:p>
        </p:txBody>
      </p:sp>
    </p:spTree>
    <p:extLst>
      <p:ext uri="{BB962C8B-B14F-4D97-AF65-F5344CB8AC3E}">
        <p14:creationId xmlns:p14="http://schemas.microsoft.com/office/powerpoint/2010/main" val="3291757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122363"/>
            <a:ext cx="7772400" cy="2387600"/>
          </a:xfrm>
        </p:spPr>
        <p:txBody>
          <a:bodyPr anchor="b">
            <a:normAutofit/>
          </a:bodyPr>
          <a:lstStyle>
            <a:lvl1pPr marL="0" marR="0" indent="0" algn="ctr" defTabSz="914400" rtl="0" eaLnBrk="1" fontAlgn="auto" latinLnBrk="0" hangingPunct="1">
              <a:lnSpc>
                <a:spcPct val="90000"/>
              </a:lnSpc>
              <a:spcBef>
                <a:spcPct val="0"/>
              </a:spcBef>
              <a:spcAft>
                <a:spcPts val="0"/>
              </a:spcAft>
              <a:buClrTx/>
              <a:buSzTx/>
              <a:buFontTx/>
              <a:buNone/>
              <a:tabLst/>
              <a:defRPr lang="en-US" altLang="ja-JP" sz="4400" b="1" i="0" baseline="0" smtClean="0">
                <a:solidFill>
                  <a:schemeClr val="tx2"/>
                </a:solidFill>
                <a:effectLst/>
                <a:latin typeface="+mj-lt"/>
                <a:ea typeface="メイリオ ボールド" charset="-128"/>
                <a:cs typeface="Meiryo" charset="-128"/>
              </a:defRPr>
            </a:lvl1pPr>
          </a:lstStyle>
          <a:p>
            <a:r>
              <a:rPr lang="ja-JP" altLang="en-US" dirty="0"/>
              <a:t>マスタータイトルの書式設定</a:t>
            </a:r>
            <a:endParaRPr lang="en-US" altLang="ja-JP" dirty="0"/>
          </a:p>
        </p:txBody>
      </p:sp>
      <p:sp>
        <p:nvSpPr>
          <p:cNvPr id="3" name="Subtitle 2"/>
          <p:cNvSpPr>
            <a:spLocks noGrp="1"/>
          </p:cNvSpPr>
          <p:nvPr>
            <p:ph type="subTitle" idx="1"/>
          </p:nvPr>
        </p:nvSpPr>
        <p:spPr>
          <a:xfrm>
            <a:off x="1143000" y="3686174"/>
            <a:ext cx="6858000" cy="1571625"/>
          </a:xfrm>
        </p:spPr>
        <p:txBody>
          <a:bodyPr>
            <a:normAutofit/>
          </a:bodyPr>
          <a:lstStyle>
            <a:lvl1pPr marL="0" indent="0" algn="ctr">
              <a:buNone/>
              <a:defRPr sz="2400" baseline="0">
                <a:solidFill>
                  <a:schemeClr val="tx2"/>
                </a:solidFill>
                <a:latin typeface="+mn-lt"/>
                <a:ea typeface="メイリオ" charset="-128"/>
                <a:cs typeface="Meiryo"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endParaRPr lang="en-US" dirty="0"/>
          </a:p>
        </p:txBody>
      </p:sp>
      <p:sp>
        <p:nvSpPr>
          <p:cNvPr id="5" name="Footer Placeholder 4"/>
          <p:cNvSpPr>
            <a:spLocks noGrp="1"/>
          </p:cNvSpPr>
          <p:nvPr>
            <p:ph type="ftr" sz="quarter" idx="11"/>
          </p:nvPr>
        </p:nvSpPr>
        <p:spPr/>
        <p:txBody>
          <a:bodyPr/>
          <a:lstStyle/>
          <a:p>
            <a:endParaRPr kumimoji="1" lang="ja-JP" altLang="en-US"/>
          </a:p>
        </p:txBody>
      </p:sp>
      <p:sp>
        <p:nvSpPr>
          <p:cNvPr id="10" name="正方形/長方形 9"/>
          <p:cNvSpPr/>
          <p:nvPr userDrawn="1"/>
        </p:nvSpPr>
        <p:spPr>
          <a:xfrm>
            <a:off x="414339" y="3543301"/>
            <a:ext cx="8401050" cy="57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solidFill>
            </a:endParaRPr>
          </a:p>
        </p:txBody>
      </p:sp>
    </p:spTree>
    <p:extLst>
      <p:ext uri="{BB962C8B-B14F-4D97-AF65-F5344CB8AC3E}">
        <p14:creationId xmlns:p14="http://schemas.microsoft.com/office/powerpoint/2010/main" val="189518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28650" y="1171580"/>
            <a:ext cx="7886700" cy="5313363"/>
          </a:xfrm>
        </p:spPr>
        <p:txBody>
          <a:bodyPr>
            <a:normAutofit/>
          </a:bodyPr>
          <a:lstStyle>
            <a:lvl1pPr marL="228600" indent="-228600">
              <a:spcBef>
                <a:spcPts val="0"/>
              </a:spcBef>
              <a:spcAft>
                <a:spcPts val="1200"/>
              </a:spcAft>
              <a:buClr>
                <a:schemeClr val="accent1"/>
              </a:buClr>
              <a:buFont typeface="Wingdings" charset="2"/>
              <a:buChar char="l"/>
              <a:defRPr sz="2400" baseline="0">
                <a:solidFill>
                  <a:schemeClr val="tx2"/>
                </a:solidFill>
                <a:latin typeface="+mn-lt"/>
                <a:ea typeface="メイリオ" charset="-128"/>
                <a:cs typeface="Meiryo" charset="-128"/>
              </a:defRPr>
            </a:lvl1pPr>
            <a:lvl2pPr>
              <a:spcBef>
                <a:spcPts val="0"/>
              </a:spcBef>
              <a:spcAft>
                <a:spcPts val="1200"/>
              </a:spcAft>
              <a:buClr>
                <a:schemeClr val="accent1"/>
              </a:buClr>
              <a:buSzPct val="140000"/>
              <a:defRPr sz="2000" b="0" baseline="0">
                <a:solidFill>
                  <a:schemeClr val="tx2"/>
                </a:solidFill>
                <a:latin typeface="+mn-lt"/>
                <a:ea typeface="メイリオ" charset="-128"/>
                <a:cs typeface="Meiryo" charset="-128"/>
              </a:defRPr>
            </a:lvl2pPr>
            <a:lvl3pPr>
              <a:spcBef>
                <a:spcPts val="0"/>
              </a:spcBef>
              <a:spcAft>
                <a:spcPts val="1200"/>
              </a:spcAft>
              <a:buClr>
                <a:schemeClr val="accent1"/>
              </a:buClr>
              <a:defRPr sz="1800" b="0" baseline="0">
                <a:solidFill>
                  <a:schemeClr val="tx2"/>
                </a:solidFill>
                <a:latin typeface="+mn-lt"/>
                <a:ea typeface="メイリオ" charset="-128"/>
                <a:cs typeface="Meiryo" charset="-128"/>
              </a:defRPr>
            </a:lvl3pPr>
            <a:lvl4pPr>
              <a:spcBef>
                <a:spcPts val="0"/>
              </a:spcBef>
              <a:spcAft>
                <a:spcPts val="1200"/>
              </a:spcAft>
              <a:buClr>
                <a:schemeClr val="tx1"/>
              </a:buClr>
              <a:defRPr sz="1800">
                <a:solidFill>
                  <a:schemeClr val="tx1"/>
                </a:solidFill>
              </a:defRPr>
            </a:lvl4pPr>
            <a:lvl5pPr>
              <a:spcBef>
                <a:spcPts val="0"/>
              </a:spcBef>
              <a:spcAft>
                <a:spcPts val="1200"/>
              </a:spcAft>
              <a:buClr>
                <a:schemeClr val="tx1"/>
              </a:buClr>
              <a:defRPr sz="1800">
                <a:solidFill>
                  <a:schemeClr val="tx1"/>
                </a:solidFill>
              </a:defRPr>
            </a:lvl5pPr>
          </a:lstStyle>
          <a:p>
            <a:pPr lvl="0"/>
            <a:r>
              <a:rPr lang="en-US" altLang="ja-JP" dirty="0"/>
              <a:t> </a:t>
            </a:r>
            <a:r>
              <a:rPr lang="ja-JP" altLang="en-US" dirty="0"/>
              <a:t>第</a:t>
            </a:r>
            <a:r>
              <a:rPr lang="en-US" altLang="ja-JP" dirty="0"/>
              <a:t> 1 </a:t>
            </a:r>
            <a:r>
              <a:rPr lang="ja-JP" altLang="en-US" dirty="0"/>
              <a:t>レベル</a:t>
            </a:r>
            <a:r>
              <a:rPr lang="en-US" altLang="ja-JP" dirty="0"/>
              <a:t> </a:t>
            </a:r>
          </a:p>
          <a:p>
            <a:pPr lvl="1"/>
            <a:r>
              <a:rPr lang="ja-JP" altLang="en-US" dirty="0"/>
              <a:t>第 </a:t>
            </a:r>
            <a:r>
              <a:rPr lang="en-US" altLang="ja-JP" dirty="0"/>
              <a:t>2 </a:t>
            </a:r>
            <a:r>
              <a:rPr lang="ja-JP" altLang="en-US" dirty="0"/>
              <a:t>レベル</a:t>
            </a:r>
            <a:r>
              <a:rPr lang="en-US" altLang="ja-JP" dirty="0"/>
              <a:t> </a:t>
            </a:r>
            <a:endParaRPr lang="ja-JP" altLang="en-US" dirty="0"/>
          </a:p>
          <a:p>
            <a:pPr lvl="2"/>
            <a:r>
              <a:rPr lang="ja-JP" altLang="en-US" dirty="0"/>
              <a:t>第 </a:t>
            </a:r>
            <a:r>
              <a:rPr lang="en-US" altLang="ja-JP" dirty="0"/>
              <a:t>3 </a:t>
            </a:r>
            <a:r>
              <a:rPr lang="ja-JP" altLang="en-US" dirty="0"/>
              <a:t>レベル</a:t>
            </a:r>
            <a:r>
              <a:rPr lang="en-US" altLang="ja-JP" dirty="0"/>
              <a:t> </a:t>
            </a:r>
            <a:br>
              <a:rPr lang="en-US" altLang="ja-JP" dirty="0"/>
            </a:br>
            <a:endParaRPr lang="en-US" dirty="0"/>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48B941-74AF-4648-A5A2-DF81533F4F8C}" type="slidenum">
              <a:rPr kumimoji="1" lang="ja-JP" altLang="en-US" smtClean="0"/>
              <a:t>‹#›</a:t>
            </a:fld>
            <a:endParaRPr kumimoji="1" lang="ja-JP" altLang="en-US" dirty="0"/>
          </a:p>
        </p:txBody>
      </p:sp>
      <p:cxnSp>
        <p:nvCxnSpPr>
          <p:cNvPr id="8" name="直線コネクタ 7"/>
          <p:cNvCxnSpPr/>
          <p:nvPr/>
        </p:nvCxnSpPr>
        <p:spPr>
          <a:xfrm>
            <a:off x="0" y="941259"/>
            <a:ext cx="8515350" cy="0"/>
          </a:xfrm>
          <a:prstGeom prst="line">
            <a:avLst/>
          </a:prstGeom>
          <a:ln w="76200">
            <a:no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13775" y="142876"/>
            <a:ext cx="7915864" cy="883163"/>
          </a:xfrm>
        </p:spPr>
        <p:txBody>
          <a:bodyPr>
            <a:normAutofit/>
          </a:bodyPr>
          <a:lstStyle>
            <a:lvl1pPr>
              <a:defRPr sz="2800" baseline="0">
                <a:solidFill>
                  <a:schemeClr val="tx2"/>
                </a:solidFill>
                <a:latin typeface="+mj-lt"/>
                <a:ea typeface="メイリオ ボールド" charset="-128"/>
                <a:cs typeface="Meiryo" charset="-128"/>
              </a:defRPr>
            </a:lvl1pPr>
          </a:lstStyle>
          <a:p>
            <a:endParaRPr lang="en-US" dirty="0"/>
          </a:p>
        </p:txBody>
      </p:sp>
      <p:sp>
        <p:nvSpPr>
          <p:cNvPr id="4" name="正方形/長方形 3">
            <a:extLst>
              <a:ext uri="{FF2B5EF4-FFF2-40B4-BE49-F238E27FC236}">
                <a16:creationId xmlns:a16="http://schemas.microsoft.com/office/drawing/2014/main" id="{1FD0ED1F-A431-244D-BF3A-DBC540A6E49F}"/>
              </a:ext>
            </a:extLst>
          </p:cNvPr>
          <p:cNvSpPr/>
          <p:nvPr userDrawn="1"/>
        </p:nvSpPr>
        <p:spPr>
          <a:xfrm>
            <a:off x="149086" y="298174"/>
            <a:ext cx="427383" cy="427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11769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normAutofit/>
          </a:bodyPr>
          <a:lstStyle>
            <a:lvl1pPr>
              <a:defRPr sz="4400"/>
            </a:lvl1p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dirty="0"/>
              <a:t>マスター テキストの書式設定</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E4303AE5-3AB4-1A43-87F1-7D4DDBA665D1}" type="datetime5">
              <a:rPr kumimoji="1" lang="ja-JP" altLang="en-US" smtClean="0"/>
              <a:t>2019/07/04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48B941-74AF-4648-A5A2-DF81533F4F8C}" type="slidenum">
              <a:rPr kumimoji="1" lang="ja-JP" altLang="en-US" smtClean="0"/>
              <a:t>‹#›</a:t>
            </a:fld>
            <a:endParaRPr kumimoji="1" lang="ja-JP" altLang="en-US"/>
          </a:p>
        </p:txBody>
      </p:sp>
    </p:spTree>
    <p:extLst>
      <p:ext uri="{BB962C8B-B14F-4D97-AF65-F5344CB8AC3E}">
        <p14:creationId xmlns:p14="http://schemas.microsoft.com/office/powerpoint/2010/main" val="631459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914400"/>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062000"/>
            <a:ext cx="3886200" cy="52956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062000"/>
            <a:ext cx="3886200" cy="52956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90D157A2-4BDB-B146-837B-92B359D134AD}" type="datetime5">
              <a:rPr kumimoji="1" lang="ja-JP" altLang="en-US" smtClean="0"/>
              <a:t>2019/07/04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48B941-74AF-4648-A5A2-DF81533F4F8C}" type="slidenum">
              <a:rPr kumimoji="1" lang="ja-JP" altLang="en-US" smtClean="0"/>
              <a:t>‹#›</a:t>
            </a:fld>
            <a:endParaRPr kumimoji="1" lang="ja-JP" altLang="en-US"/>
          </a:p>
        </p:txBody>
      </p:sp>
      <p:cxnSp>
        <p:nvCxnSpPr>
          <p:cNvPr id="8" name="直線コネクタ 7"/>
          <p:cNvCxnSpPr/>
          <p:nvPr/>
        </p:nvCxnSpPr>
        <p:spPr>
          <a:xfrm>
            <a:off x="0" y="918398"/>
            <a:ext cx="8515350" cy="0"/>
          </a:xfrm>
          <a:prstGeom prst="line">
            <a:avLst/>
          </a:prstGeom>
          <a:ln w="76200">
            <a:gradFill flip="none" rotWithShape="1">
              <a:gsLst>
                <a:gs pos="0">
                  <a:schemeClr val="tx1"/>
                </a:gs>
                <a:gs pos="83000">
                  <a:schemeClr val="bg2"/>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0" y="918398"/>
            <a:ext cx="8515350" cy="0"/>
          </a:xfrm>
          <a:prstGeom prst="line">
            <a:avLst/>
          </a:prstGeom>
          <a:ln w="76200">
            <a:gradFill flip="none" rotWithShape="1">
              <a:gsLst>
                <a:gs pos="0">
                  <a:schemeClr val="tx1"/>
                </a:gs>
                <a:gs pos="83000">
                  <a:schemeClr val="bg2"/>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0" y="918398"/>
            <a:ext cx="8515350" cy="0"/>
          </a:xfrm>
          <a:prstGeom prst="line">
            <a:avLst/>
          </a:prstGeom>
          <a:ln w="76200">
            <a:gradFill flip="none" rotWithShape="1">
              <a:gsLst>
                <a:gs pos="0">
                  <a:schemeClr val="tx1"/>
                </a:gs>
                <a:gs pos="83000">
                  <a:schemeClr val="bg2"/>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337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solidFill>
              </a:defRPr>
            </a:lvl1pPr>
          </a:lstStyle>
          <a:p>
            <a:fld id="{3E48B941-74AF-4648-A5A2-DF81533F4F8C}" type="slidenum">
              <a:rPr lang="ja-JP" altLang="en-US" smtClean="0"/>
              <a:pPr/>
              <a:t>‹#›</a:t>
            </a:fld>
            <a:endParaRPr lang="ja-JP" altLang="en-US" dirty="0"/>
          </a:p>
        </p:txBody>
      </p:sp>
    </p:spTree>
    <p:extLst>
      <p:ext uri="{BB962C8B-B14F-4D97-AF65-F5344CB8AC3E}">
        <p14:creationId xmlns:p14="http://schemas.microsoft.com/office/powerpoint/2010/main" val="75182860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ftr="0"/>
  <p:txStyles>
    <p:titleStyle>
      <a:lvl1pPr algn="l" defTabSz="914400" rtl="0" eaLnBrk="1" latinLnBrk="0" hangingPunct="1">
        <a:lnSpc>
          <a:spcPct val="90000"/>
        </a:lnSpc>
        <a:spcBef>
          <a:spcPct val="0"/>
        </a:spcBef>
        <a:buNone/>
        <a:defRPr kumimoji="1" sz="40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ppleSystemUIFont" charset="-12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9C7C6A-B0CA-0041-9B2C-C9DFC05C7996}"/>
              </a:ext>
            </a:extLst>
          </p:cNvPr>
          <p:cNvSpPr>
            <a:spLocks noGrp="1"/>
          </p:cNvSpPr>
          <p:nvPr>
            <p:ph type="ctrTitle"/>
          </p:nvPr>
        </p:nvSpPr>
        <p:spPr/>
        <p:txBody>
          <a:bodyPr/>
          <a:lstStyle/>
          <a:p>
            <a:r>
              <a:rPr kumimoji="1" lang="en-US" altLang="ja-JP" dirty="0"/>
              <a:t>On the Origins of Memes by Means of Fringe Web Communities</a:t>
            </a:r>
            <a:endParaRPr kumimoji="1" lang="ja-JP" altLang="en-US"/>
          </a:p>
        </p:txBody>
      </p:sp>
      <p:sp>
        <p:nvSpPr>
          <p:cNvPr id="3" name="字幕 2">
            <a:extLst>
              <a:ext uri="{FF2B5EF4-FFF2-40B4-BE49-F238E27FC236}">
                <a16:creationId xmlns:a16="http://schemas.microsoft.com/office/drawing/2014/main" id="{87ABD65A-6859-7649-8039-943A69968892}"/>
              </a:ext>
            </a:extLst>
          </p:cNvPr>
          <p:cNvSpPr>
            <a:spLocks noGrp="1"/>
          </p:cNvSpPr>
          <p:nvPr>
            <p:ph type="subTitle" idx="1"/>
          </p:nvPr>
        </p:nvSpPr>
        <p:spPr>
          <a:xfrm>
            <a:off x="1143000" y="3686174"/>
            <a:ext cx="6858000" cy="2673062"/>
          </a:xfrm>
        </p:spPr>
        <p:txBody>
          <a:bodyPr>
            <a:normAutofit/>
          </a:bodyPr>
          <a:lstStyle/>
          <a:p>
            <a:r>
              <a:rPr lang="it-IT" altLang="ja-JP" dirty="0" err="1"/>
              <a:t>Savvas</a:t>
            </a:r>
            <a:r>
              <a:rPr lang="it-IT" altLang="ja-JP" dirty="0"/>
              <a:t> </a:t>
            </a:r>
            <a:r>
              <a:rPr lang="it-IT" altLang="ja-JP" dirty="0" err="1"/>
              <a:t>Zannettou</a:t>
            </a:r>
            <a:r>
              <a:rPr lang="it-IT" altLang="ja-JP" dirty="0"/>
              <a:t>, </a:t>
            </a:r>
            <a:r>
              <a:rPr lang="it-IT" altLang="ja-JP" dirty="0" err="1"/>
              <a:t>Tristan</a:t>
            </a:r>
            <a:r>
              <a:rPr lang="it-IT" altLang="ja-JP" dirty="0"/>
              <a:t> </a:t>
            </a:r>
            <a:r>
              <a:rPr lang="it-IT" altLang="ja-JP" dirty="0" err="1"/>
              <a:t>Cauleld</a:t>
            </a:r>
            <a:r>
              <a:rPr lang="it-IT" altLang="ja-JP" dirty="0"/>
              <a:t>, Jeremy Blackburn, Emiliano De Cristofaro, Michael </a:t>
            </a:r>
            <a:r>
              <a:rPr lang="it-IT" altLang="ja-JP" dirty="0" err="1"/>
              <a:t>Sirivianos</a:t>
            </a:r>
            <a:r>
              <a:rPr lang="it-IT" altLang="ja-JP" dirty="0"/>
              <a:t>, Gianluca </a:t>
            </a:r>
            <a:r>
              <a:rPr lang="it-IT" altLang="ja-JP" dirty="0" err="1"/>
              <a:t>Stringhini</a:t>
            </a:r>
            <a:r>
              <a:rPr lang="it-IT" altLang="ja-JP" dirty="0"/>
              <a:t>, and Guillermo Suarez-</a:t>
            </a:r>
            <a:r>
              <a:rPr lang="it-IT" altLang="ja-JP" dirty="0" err="1"/>
              <a:t>Tangil</a:t>
            </a:r>
            <a:endParaRPr lang="en-US" altLang="ja-JP" dirty="0"/>
          </a:p>
          <a:p>
            <a:r>
              <a:rPr lang="en-US" altLang="ja-JP" dirty="0"/>
              <a:t>ACM-IMC 2018 October 31-November 2,  Boston, MA, USA </a:t>
            </a:r>
          </a:p>
          <a:p>
            <a:endParaRPr kumimoji="1" lang="ja-JP" altLang="en-US"/>
          </a:p>
        </p:txBody>
      </p:sp>
    </p:spTree>
    <p:extLst>
      <p:ext uri="{BB962C8B-B14F-4D97-AF65-F5344CB8AC3E}">
        <p14:creationId xmlns:p14="http://schemas.microsoft.com/office/powerpoint/2010/main" val="1182206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B81AAB95-DF43-A841-907B-A67D1AE67019}"/>
              </a:ext>
            </a:extLst>
          </p:cNvPr>
          <p:cNvSpPr>
            <a:spLocks noGrp="1"/>
          </p:cNvSpPr>
          <p:nvPr>
            <p:ph idx="1"/>
          </p:nvPr>
        </p:nvSpPr>
        <p:spPr>
          <a:xfrm>
            <a:off x="628649" y="1171580"/>
            <a:ext cx="8515351" cy="5313363"/>
          </a:xfrm>
        </p:spPr>
        <p:txBody>
          <a:bodyPr/>
          <a:lstStyle/>
          <a:p>
            <a:r>
              <a:rPr kumimoji="1" lang="en-US" altLang="ja-JP" dirty="0"/>
              <a:t> </a:t>
            </a:r>
            <a:r>
              <a:rPr kumimoji="1" lang="ja-JP" altLang="en-US"/>
              <a:t>政治的ミームの投稿数推移は実世界の出来事と密接に関係</a:t>
            </a:r>
          </a:p>
        </p:txBody>
      </p:sp>
      <p:sp>
        <p:nvSpPr>
          <p:cNvPr id="3" name="スライド番号プレースホルダー 2">
            <a:extLst>
              <a:ext uri="{FF2B5EF4-FFF2-40B4-BE49-F238E27FC236}">
                <a16:creationId xmlns:a16="http://schemas.microsoft.com/office/drawing/2014/main" id="{2D928240-6B99-CD4F-A4E4-CDDD0628DB22}"/>
              </a:ext>
            </a:extLst>
          </p:cNvPr>
          <p:cNvSpPr>
            <a:spLocks noGrp="1"/>
          </p:cNvSpPr>
          <p:nvPr>
            <p:ph type="sldNum" sz="quarter" idx="12"/>
          </p:nvPr>
        </p:nvSpPr>
        <p:spPr/>
        <p:txBody>
          <a:bodyPr/>
          <a:lstStyle/>
          <a:p>
            <a:fld id="{3E48B941-74AF-4648-A5A2-DF81533F4F8C}" type="slidenum">
              <a:rPr kumimoji="1" lang="ja-JP" altLang="en-US" smtClean="0"/>
              <a:t>10</a:t>
            </a:fld>
            <a:endParaRPr kumimoji="1" lang="ja-JP" altLang="en-US" dirty="0"/>
          </a:p>
        </p:txBody>
      </p:sp>
      <p:sp>
        <p:nvSpPr>
          <p:cNvPr id="4" name="タイトル 3">
            <a:extLst>
              <a:ext uri="{FF2B5EF4-FFF2-40B4-BE49-F238E27FC236}">
                <a16:creationId xmlns:a16="http://schemas.microsoft.com/office/drawing/2014/main" id="{2557791B-61A3-8040-938B-0F68998FD75A}"/>
              </a:ext>
            </a:extLst>
          </p:cNvPr>
          <p:cNvSpPr>
            <a:spLocks noGrp="1"/>
          </p:cNvSpPr>
          <p:nvPr>
            <p:ph type="title"/>
          </p:nvPr>
        </p:nvSpPr>
        <p:spPr/>
        <p:txBody>
          <a:bodyPr/>
          <a:lstStyle/>
          <a:p>
            <a:r>
              <a:rPr kumimoji="1" lang="ja-JP" altLang="en-US"/>
              <a:t>評価｜ミームの投稿数の推移</a:t>
            </a:r>
          </a:p>
        </p:txBody>
      </p:sp>
      <p:pic>
        <p:nvPicPr>
          <p:cNvPr id="14" name="図 13">
            <a:extLst>
              <a:ext uri="{FF2B5EF4-FFF2-40B4-BE49-F238E27FC236}">
                <a16:creationId xmlns:a16="http://schemas.microsoft.com/office/drawing/2014/main" id="{4612C18B-DB5E-3945-BBC2-6A3F07E56FFE}"/>
              </a:ext>
            </a:extLst>
          </p:cNvPr>
          <p:cNvPicPr>
            <a:picLocks noChangeAspect="1"/>
          </p:cNvPicPr>
          <p:nvPr/>
        </p:nvPicPr>
        <p:blipFill rotWithShape="1">
          <a:blip r:embed="rId3">
            <a:extLst>
              <a:ext uri="{28A0092B-C50C-407E-A947-70E740481C1C}">
                <a14:useLocalDpi xmlns:a14="http://schemas.microsoft.com/office/drawing/2010/main" val="0"/>
              </a:ext>
            </a:extLst>
          </a:blip>
          <a:srcRect l="8124" t="4750" r="7500" b="3200"/>
          <a:stretch/>
        </p:blipFill>
        <p:spPr>
          <a:xfrm>
            <a:off x="274881" y="2708311"/>
            <a:ext cx="4589728" cy="3129569"/>
          </a:xfrm>
          <a:prstGeom prst="rect">
            <a:avLst/>
          </a:prstGeom>
        </p:spPr>
      </p:pic>
      <p:sp>
        <p:nvSpPr>
          <p:cNvPr id="15" name="テキスト ボックス 14">
            <a:extLst>
              <a:ext uri="{FF2B5EF4-FFF2-40B4-BE49-F238E27FC236}">
                <a16:creationId xmlns:a16="http://schemas.microsoft.com/office/drawing/2014/main" id="{D17B8365-6CF7-064C-B8F5-107749DE40D8}"/>
              </a:ext>
            </a:extLst>
          </p:cNvPr>
          <p:cNvSpPr txBox="1"/>
          <p:nvPr/>
        </p:nvSpPr>
        <p:spPr>
          <a:xfrm>
            <a:off x="2327177" y="2135765"/>
            <a:ext cx="1683473" cy="646331"/>
          </a:xfrm>
          <a:prstGeom prst="rect">
            <a:avLst/>
          </a:prstGeom>
          <a:solidFill>
            <a:schemeClr val="bg1"/>
          </a:solidFill>
          <a:ln w="31750">
            <a:solidFill>
              <a:srgbClr val="FF0000"/>
            </a:solidFill>
          </a:ln>
        </p:spPr>
        <p:txBody>
          <a:bodyPr wrap="none" rtlCol="0">
            <a:spAutoFit/>
          </a:bodyPr>
          <a:lstStyle/>
          <a:p>
            <a:pPr algn="ctr"/>
            <a:r>
              <a:rPr kumimoji="1" lang="ja-JP" altLang="en-US" b="1" dirty="0">
                <a:latin typeface="Meiryo" charset="-128"/>
                <a:ea typeface="Meiryo" charset="-128"/>
                <a:cs typeface="Meiryo" charset="-128"/>
              </a:rPr>
              <a:t>継続的</a:t>
            </a:r>
            <a:r>
              <a:rPr lang="ja-JP" altLang="en-US" b="1" dirty="0">
                <a:latin typeface="Meiryo" charset="-128"/>
                <a:ea typeface="Meiryo" charset="-128"/>
                <a:cs typeface="Meiryo" charset="-128"/>
              </a:rPr>
              <a:t>な</a:t>
            </a:r>
            <a:r>
              <a:rPr lang="en-US" altLang="ja-JP" b="1" dirty="0">
                <a:latin typeface="Meiryo" charset="-128"/>
                <a:ea typeface="Meiryo" charset="-128"/>
                <a:cs typeface="Meiryo" charset="-128"/>
              </a:rPr>
              <a:t> </a:t>
            </a:r>
            <a:br>
              <a:rPr lang="en-US" altLang="ja-JP" b="1" dirty="0">
                <a:latin typeface="Meiryo" charset="-128"/>
                <a:ea typeface="Meiryo" charset="-128"/>
                <a:cs typeface="Meiryo" charset="-128"/>
              </a:rPr>
            </a:br>
            <a:r>
              <a:rPr lang="en-US" altLang="ja-JP" b="1" dirty="0">
                <a:ea typeface="Meiryo" charset="-128"/>
                <a:cs typeface="Meiryo" charset="-128"/>
              </a:rPr>
              <a:t>/pol/ </a:t>
            </a:r>
            <a:r>
              <a:rPr lang="ja-JP" altLang="en-US" b="1" dirty="0">
                <a:latin typeface="Meiryo" charset="-128"/>
                <a:ea typeface="Meiryo" charset="-128"/>
                <a:cs typeface="Meiryo" charset="-128"/>
              </a:rPr>
              <a:t>への</a:t>
            </a:r>
            <a:r>
              <a:rPr kumimoji="1" lang="ja-JP" altLang="en-US" b="1" dirty="0">
                <a:latin typeface="Meiryo" charset="-128"/>
                <a:ea typeface="Meiryo" charset="-128"/>
                <a:cs typeface="Meiryo" charset="-128"/>
              </a:rPr>
              <a:t>投稿</a:t>
            </a:r>
          </a:p>
        </p:txBody>
      </p:sp>
      <p:cxnSp>
        <p:nvCxnSpPr>
          <p:cNvPr id="17" name="直線コネクタ 16">
            <a:extLst>
              <a:ext uri="{FF2B5EF4-FFF2-40B4-BE49-F238E27FC236}">
                <a16:creationId xmlns:a16="http://schemas.microsoft.com/office/drawing/2014/main" id="{9B6FCB89-F6DF-1146-8B9D-71A805356F62}"/>
              </a:ext>
            </a:extLst>
          </p:cNvPr>
          <p:cNvCxnSpPr>
            <a:cxnSpLocks/>
            <a:stCxn id="15" idx="2"/>
          </p:cNvCxnSpPr>
          <p:nvPr/>
        </p:nvCxnSpPr>
        <p:spPr>
          <a:xfrm flipH="1">
            <a:off x="2496068" y="2782096"/>
            <a:ext cx="672846" cy="2210034"/>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934D9DC0-8104-864F-9848-5708B1135B27}"/>
              </a:ext>
            </a:extLst>
          </p:cNvPr>
          <p:cNvCxnSpPr>
            <a:cxnSpLocks/>
          </p:cNvCxnSpPr>
          <p:nvPr/>
        </p:nvCxnSpPr>
        <p:spPr>
          <a:xfrm>
            <a:off x="1977081" y="2656703"/>
            <a:ext cx="444843" cy="252077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45BD9EB7-8A55-7342-B80F-310D437F4E67}"/>
              </a:ext>
            </a:extLst>
          </p:cNvPr>
          <p:cNvSpPr txBox="1"/>
          <p:nvPr/>
        </p:nvSpPr>
        <p:spPr>
          <a:xfrm>
            <a:off x="173483" y="2007591"/>
            <a:ext cx="2031325" cy="646331"/>
          </a:xfrm>
          <a:prstGeom prst="rect">
            <a:avLst/>
          </a:prstGeom>
          <a:solidFill>
            <a:schemeClr val="bg1"/>
          </a:solidFill>
          <a:ln w="31750">
            <a:solidFill>
              <a:srgbClr val="FF0000"/>
            </a:solidFill>
          </a:ln>
        </p:spPr>
        <p:txBody>
          <a:bodyPr wrap="none" rtlCol="0">
            <a:spAutoFit/>
          </a:bodyPr>
          <a:lstStyle/>
          <a:p>
            <a:pPr algn="ctr"/>
            <a:r>
              <a:rPr kumimoji="1" lang="en-US" altLang="ja-JP" b="1" dirty="0">
                <a:latin typeface="Meiryo" charset="-128"/>
                <a:ea typeface="Meiryo" charset="-128"/>
                <a:cs typeface="Meiryo" charset="-128"/>
              </a:rPr>
              <a:t>Mainstream</a:t>
            </a:r>
            <a:r>
              <a:rPr kumimoji="1" lang="ja-JP" altLang="en-US" b="1" dirty="0">
                <a:latin typeface="Meiryo" charset="-128"/>
                <a:ea typeface="Meiryo" charset="-128"/>
                <a:cs typeface="Meiryo" charset="-128"/>
              </a:rPr>
              <a:t> で</a:t>
            </a:r>
            <a:endParaRPr kumimoji="1" lang="en-US" altLang="ja-JP" b="1" dirty="0">
              <a:latin typeface="Meiryo" charset="-128"/>
              <a:ea typeface="Meiryo" charset="-128"/>
              <a:cs typeface="Meiryo" charset="-128"/>
            </a:endParaRPr>
          </a:p>
          <a:p>
            <a:pPr algn="ctr"/>
            <a:r>
              <a:rPr lang="ja-JP" altLang="en-US" b="1" dirty="0">
                <a:latin typeface="Meiryo" charset="-128"/>
                <a:ea typeface="Meiryo" charset="-128"/>
                <a:cs typeface="Meiryo" charset="-128"/>
              </a:rPr>
              <a:t>ほとんど投稿無し</a:t>
            </a:r>
            <a:endParaRPr kumimoji="1" lang="ja-JP" altLang="en-US" b="1" dirty="0">
              <a:latin typeface="Meiryo" charset="-128"/>
              <a:ea typeface="Meiryo" charset="-128"/>
              <a:cs typeface="Meiryo" charset="-128"/>
            </a:endParaRPr>
          </a:p>
        </p:txBody>
      </p:sp>
      <p:pic>
        <p:nvPicPr>
          <p:cNvPr id="21" name="図 20">
            <a:extLst>
              <a:ext uri="{FF2B5EF4-FFF2-40B4-BE49-F238E27FC236}">
                <a16:creationId xmlns:a16="http://schemas.microsoft.com/office/drawing/2014/main" id="{5E822685-3FAB-9840-99C2-81D02A3E0E39}"/>
              </a:ext>
            </a:extLst>
          </p:cNvPr>
          <p:cNvPicPr>
            <a:picLocks noChangeAspect="1"/>
          </p:cNvPicPr>
          <p:nvPr/>
        </p:nvPicPr>
        <p:blipFill rotWithShape="1">
          <a:blip r:embed="rId4">
            <a:extLst>
              <a:ext uri="{28A0092B-C50C-407E-A947-70E740481C1C}">
                <a14:useLocalDpi xmlns:a14="http://schemas.microsoft.com/office/drawing/2010/main" val="0"/>
              </a:ext>
            </a:extLst>
          </a:blip>
          <a:srcRect l="8281" t="2000" r="6876" b="2000"/>
          <a:stretch/>
        </p:blipFill>
        <p:spPr>
          <a:xfrm>
            <a:off x="4805581" y="2723100"/>
            <a:ext cx="4338419" cy="3068053"/>
          </a:xfrm>
          <a:prstGeom prst="rect">
            <a:avLst/>
          </a:prstGeom>
        </p:spPr>
      </p:pic>
      <p:sp>
        <p:nvSpPr>
          <p:cNvPr id="35" name="テキスト ボックス 34">
            <a:extLst>
              <a:ext uri="{FF2B5EF4-FFF2-40B4-BE49-F238E27FC236}">
                <a16:creationId xmlns:a16="http://schemas.microsoft.com/office/drawing/2014/main" id="{2CDE79A6-06CB-5F40-8DB3-B4ADA62DD4F4}"/>
              </a:ext>
            </a:extLst>
          </p:cNvPr>
          <p:cNvSpPr txBox="1"/>
          <p:nvPr/>
        </p:nvSpPr>
        <p:spPr>
          <a:xfrm>
            <a:off x="4177337" y="1830337"/>
            <a:ext cx="2031325" cy="646331"/>
          </a:xfrm>
          <a:prstGeom prst="rect">
            <a:avLst/>
          </a:prstGeom>
          <a:solidFill>
            <a:schemeClr val="bg1"/>
          </a:solidFill>
          <a:ln w="38100">
            <a:solidFill>
              <a:srgbClr val="FF0000"/>
            </a:solidFill>
          </a:ln>
        </p:spPr>
        <p:txBody>
          <a:bodyPr wrap="square" rtlCol="0">
            <a:spAutoFit/>
          </a:bodyPr>
          <a:lstStyle/>
          <a:p>
            <a:pPr algn="ctr"/>
            <a:r>
              <a:rPr lang="ja-JP" altLang="en-US" b="1" dirty="0">
                <a:latin typeface="Meiryo" charset="-128"/>
                <a:ea typeface="Meiryo" charset="-128"/>
                <a:cs typeface="Meiryo" charset="-128"/>
              </a:rPr>
              <a:t>第</a:t>
            </a:r>
            <a:r>
              <a:rPr lang="en-US" altLang="ja-JP" b="1" dirty="0">
                <a:latin typeface="Meiryo" charset="-128"/>
                <a:ea typeface="Meiryo" charset="-128"/>
                <a:cs typeface="Meiryo" charset="-128"/>
              </a:rPr>
              <a:t> </a:t>
            </a:r>
            <a:r>
              <a:rPr lang="en-US" altLang="ja-JP" b="1" dirty="0">
                <a:ea typeface="Meiryo" charset="-128"/>
                <a:cs typeface="Meiryo" charset="-128"/>
              </a:rPr>
              <a:t>2</a:t>
            </a:r>
            <a:r>
              <a:rPr lang="en-US" altLang="ja-JP" b="1" dirty="0">
                <a:latin typeface="Meiryo" charset="-128"/>
                <a:ea typeface="Meiryo" charset="-128"/>
                <a:cs typeface="Meiryo" charset="-128"/>
              </a:rPr>
              <a:t> </a:t>
            </a:r>
            <a:r>
              <a:rPr lang="ja-JP" altLang="en-US" b="1" dirty="0">
                <a:latin typeface="Meiryo" charset="-128"/>
                <a:ea typeface="Meiryo" charset="-128"/>
                <a:cs typeface="Meiryo" charset="-128"/>
              </a:rPr>
              <a:t>回</a:t>
            </a:r>
            <a:r>
              <a:rPr lang="en-US" altLang="ja-JP" b="1" dirty="0">
                <a:latin typeface="Meiryo" charset="-128"/>
                <a:ea typeface="Meiryo" charset="-128"/>
                <a:cs typeface="Meiryo" charset="-128"/>
              </a:rPr>
              <a:t> US</a:t>
            </a:r>
          </a:p>
          <a:p>
            <a:pPr algn="ctr"/>
            <a:r>
              <a:rPr lang="ja-JP" altLang="en-US" b="1" dirty="0">
                <a:latin typeface="Meiryo" charset="-128"/>
                <a:ea typeface="Meiryo" charset="-128"/>
                <a:cs typeface="Meiryo" charset="-128"/>
              </a:rPr>
              <a:t>大統領選挙討論会</a:t>
            </a:r>
          </a:p>
        </p:txBody>
      </p:sp>
      <p:sp>
        <p:nvSpPr>
          <p:cNvPr id="36" name="テキスト ボックス 35">
            <a:extLst>
              <a:ext uri="{FF2B5EF4-FFF2-40B4-BE49-F238E27FC236}">
                <a16:creationId xmlns:a16="http://schemas.microsoft.com/office/drawing/2014/main" id="{1E829505-04E7-DC4C-B659-CFE8BFA44960}"/>
              </a:ext>
            </a:extLst>
          </p:cNvPr>
          <p:cNvSpPr txBox="1"/>
          <p:nvPr/>
        </p:nvSpPr>
        <p:spPr>
          <a:xfrm>
            <a:off x="6424185" y="1586531"/>
            <a:ext cx="1390558" cy="646331"/>
          </a:xfrm>
          <a:prstGeom prst="rect">
            <a:avLst/>
          </a:prstGeom>
          <a:solidFill>
            <a:schemeClr val="bg1"/>
          </a:solidFill>
          <a:ln w="38100">
            <a:solidFill>
              <a:srgbClr val="FF0000"/>
            </a:solidFill>
          </a:ln>
        </p:spPr>
        <p:txBody>
          <a:bodyPr wrap="square" rtlCol="0">
            <a:spAutoFit/>
          </a:bodyPr>
          <a:lstStyle/>
          <a:p>
            <a:pPr algn="ctr"/>
            <a:r>
              <a:rPr kumimoji="1" lang="en-US" altLang="ja-JP" b="1" dirty="0">
                <a:ea typeface="Meiryo" charset="-128"/>
                <a:cs typeface="Meiryo" charset="-128"/>
              </a:rPr>
              <a:t>2016</a:t>
            </a:r>
            <a:r>
              <a:rPr kumimoji="1" lang="ja-JP" altLang="en-US" b="1" dirty="0">
                <a:ea typeface="Meiryo" charset="-128"/>
                <a:cs typeface="Meiryo" charset="-128"/>
              </a:rPr>
              <a:t> </a:t>
            </a:r>
            <a:r>
              <a:rPr kumimoji="1" lang="en-US" altLang="ja-JP" b="1" dirty="0">
                <a:ea typeface="Meiryo" charset="-128"/>
                <a:cs typeface="Meiryo" charset="-128"/>
              </a:rPr>
              <a:t>US</a:t>
            </a:r>
            <a:r>
              <a:rPr kumimoji="1" lang="ja-JP" altLang="en-US" b="1">
                <a:ea typeface="Meiryo" charset="-128"/>
                <a:cs typeface="Meiryo" charset="-128"/>
              </a:rPr>
              <a:t> </a:t>
            </a:r>
            <a:br>
              <a:rPr kumimoji="1" lang="en-US" altLang="ja-JP" b="1" dirty="0">
                <a:ea typeface="Meiryo" charset="-128"/>
                <a:cs typeface="Meiryo" charset="-128"/>
              </a:rPr>
            </a:br>
            <a:r>
              <a:rPr kumimoji="1" lang="ja-JP" altLang="en-US" b="1">
                <a:latin typeface="Meiryo" charset="-128"/>
                <a:ea typeface="Meiryo" charset="-128"/>
                <a:cs typeface="Meiryo" charset="-128"/>
              </a:rPr>
              <a:t>大統領</a:t>
            </a:r>
            <a:r>
              <a:rPr kumimoji="1" lang="ja-JP" altLang="en-US" b="1" dirty="0">
                <a:latin typeface="Meiryo" charset="-128"/>
                <a:ea typeface="Meiryo" charset="-128"/>
                <a:cs typeface="Meiryo" charset="-128"/>
              </a:rPr>
              <a:t>選挙</a:t>
            </a:r>
          </a:p>
        </p:txBody>
      </p:sp>
      <p:cxnSp>
        <p:nvCxnSpPr>
          <p:cNvPr id="37" name="直線コネクタ 36">
            <a:extLst>
              <a:ext uri="{FF2B5EF4-FFF2-40B4-BE49-F238E27FC236}">
                <a16:creationId xmlns:a16="http://schemas.microsoft.com/office/drawing/2014/main" id="{062FA245-413C-D949-A116-AFDF43A6FB86}"/>
              </a:ext>
            </a:extLst>
          </p:cNvPr>
          <p:cNvCxnSpPr>
            <a:cxnSpLocks/>
            <a:stCxn id="35" idx="2"/>
          </p:cNvCxnSpPr>
          <p:nvPr/>
        </p:nvCxnSpPr>
        <p:spPr>
          <a:xfrm>
            <a:off x="5193000" y="2476668"/>
            <a:ext cx="1134648" cy="163632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44B024CE-F1E0-D34D-AB79-CA48610E5E28}"/>
              </a:ext>
            </a:extLst>
          </p:cNvPr>
          <p:cNvCxnSpPr>
            <a:cxnSpLocks/>
            <a:stCxn id="36" idx="2"/>
          </p:cNvCxnSpPr>
          <p:nvPr/>
        </p:nvCxnSpPr>
        <p:spPr>
          <a:xfrm flipH="1">
            <a:off x="6595874" y="2232862"/>
            <a:ext cx="523590" cy="2002046"/>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円/楕円 41">
            <a:extLst>
              <a:ext uri="{FF2B5EF4-FFF2-40B4-BE49-F238E27FC236}">
                <a16:creationId xmlns:a16="http://schemas.microsoft.com/office/drawing/2014/main" id="{6EDE9F4C-C2E6-5940-B69E-49B97A76A1AA}"/>
              </a:ext>
            </a:extLst>
          </p:cNvPr>
          <p:cNvSpPr/>
          <p:nvPr/>
        </p:nvSpPr>
        <p:spPr>
          <a:xfrm>
            <a:off x="5364481" y="4942044"/>
            <a:ext cx="3547872" cy="26517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テキスト ボックス 53">
            <a:extLst>
              <a:ext uri="{FF2B5EF4-FFF2-40B4-BE49-F238E27FC236}">
                <a16:creationId xmlns:a16="http://schemas.microsoft.com/office/drawing/2014/main" id="{4D7E6E56-7A9B-0A4A-BB17-315472D6EB0C}"/>
              </a:ext>
            </a:extLst>
          </p:cNvPr>
          <p:cNvSpPr txBox="1"/>
          <p:nvPr/>
        </p:nvSpPr>
        <p:spPr>
          <a:xfrm>
            <a:off x="7249202" y="2427066"/>
            <a:ext cx="1573522" cy="369332"/>
          </a:xfrm>
          <a:prstGeom prst="rect">
            <a:avLst/>
          </a:prstGeom>
          <a:solidFill>
            <a:schemeClr val="bg1"/>
          </a:solidFill>
          <a:ln w="38100">
            <a:solidFill>
              <a:srgbClr val="FF0000"/>
            </a:solidFill>
          </a:ln>
        </p:spPr>
        <p:txBody>
          <a:bodyPr wrap="square" rtlCol="0">
            <a:spAutoFit/>
          </a:bodyPr>
          <a:lstStyle/>
          <a:p>
            <a:pPr algn="ctr"/>
            <a:r>
              <a:rPr lang="ja-JP" altLang="en-US" b="1">
                <a:ea typeface="Meiryo" charset="-128"/>
                <a:cs typeface="Meiryo" charset="-128"/>
              </a:rPr>
              <a:t>継続的な投稿</a:t>
            </a:r>
            <a:endParaRPr lang="en-US" altLang="ja-JP" b="1" dirty="0">
              <a:ea typeface="Meiryo" charset="-128"/>
              <a:cs typeface="Meiryo" charset="-128"/>
            </a:endParaRPr>
          </a:p>
        </p:txBody>
      </p:sp>
      <p:cxnSp>
        <p:nvCxnSpPr>
          <p:cNvPr id="56" name="直線コネクタ 55">
            <a:extLst>
              <a:ext uri="{FF2B5EF4-FFF2-40B4-BE49-F238E27FC236}">
                <a16:creationId xmlns:a16="http://schemas.microsoft.com/office/drawing/2014/main" id="{7FAC239C-C3C1-964A-A3FA-7C5154BFE2E3}"/>
              </a:ext>
            </a:extLst>
          </p:cNvPr>
          <p:cNvCxnSpPr>
            <a:cxnSpLocks/>
          </p:cNvCxnSpPr>
          <p:nvPr/>
        </p:nvCxnSpPr>
        <p:spPr>
          <a:xfrm flipH="1">
            <a:off x="7489677" y="2792627"/>
            <a:ext cx="505145" cy="2150736"/>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AE443DE4-A06C-4C48-844C-B4D57D27FA56}"/>
              </a:ext>
            </a:extLst>
          </p:cNvPr>
          <p:cNvSpPr txBox="1"/>
          <p:nvPr/>
        </p:nvSpPr>
        <p:spPr>
          <a:xfrm>
            <a:off x="1606378" y="5742797"/>
            <a:ext cx="2129481" cy="369332"/>
          </a:xfrm>
          <a:prstGeom prst="rect">
            <a:avLst/>
          </a:prstGeom>
          <a:solidFill>
            <a:schemeClr val="bg1"/>
          </a:solidFill>
          <a:ln w="38100">
            <a:noFill/>
          </a:ln>
        </p:spPr>
        <p:txBody>
          <a:bodyPr wrap="square" rtlCol="0">
            <a:spAutoFit/>
          </a:bodyPr>
          <a:lstStyle/>
          <a:p>
            <a:pPr algn="ctr"/>
            <a:r>
              <a:rPr lang="ja-JP" altLang="en-US">
                <a:ea typeface="Meiryo" charset="-128"/>
                <a:cs typeface="Meiryo" charset="-128"/>
              </a:rPr>
              <a:t>人種差別的ミーム</a:t>
            </a:r>
            <a:endParaRPr lang="en-US" altLang="ja-JP" dirty="0">
              <a:ea typeface="Meiryo" charset="-128"/>
              <a:cs typeface="Meiryo" charset="-128"/>
            </a:endParaRPr>
          </a:p>
        </p:txBody>
      </p:sp>
      <p:sp>
        <p:nvSpPr>
          <p:cNvPr id="59" name="テキスト ボックス 58">
            <a:extLst>
              <a:ext uri="{FF2B5EF4-FFF2-40B4-BE49-F238E27FC236}">
                <a16:creationId xmlns:a16="http://schemas.microsoft.com/office/drawing/2014/main" id="{47FB16C2-693B-C84E-83FA-886BDA1AE9B3}"/>
              </a:ext>
            </a:extLst>
          </p:cNvPr>
          <p:cNvSpPr txBox="1"/>
          <p:nvPr/>
        </p:nvSpPr>
        <p:spPr>
          <a:xfrm>
            <a:off x="5935362" y="5759273"/>
            <a:ext cx="2129481" cy="369332"/>
          </a:xfrm>
          <a:prstGeom prst="rect">
            <a:avLst/>
          </a:prstGeom>
          <a:solidFill>
            <a:schemeClr val="bg1"/>
          </a:solidFill>
          <a:ln w="38100">
            <a:noFill/>
          </a:ln>
        </p:spPr>
        <p:txBody>
          <a:bodyPr wrap="square" rtlCol="0">
            <a:spAutoFit/>
          </a:bodyPr>
          <a:lstStyle/>
          <a:p>
            <a:pPr algn="ctr"/>
            <a:r>
              <a:rPr lang="ja-JP" altLang="en-US">
                <a:ea typeface="Meiryo" charset="-128"/>
                <a:cs typeface="Meiryo" charset="-128"/>
              </a:rPr>
              <a:t>政治的ミーム</a:t>
            </a:r>
            <a:endParaRPr lang="en-US" altLang="ja-JP" dirty="0">
              <a:ea typeface="Meiryo" charset="-128"/>
              <a:cs typeface="Meiryo" charset="-128"/>
            </a:endParaRPr>
          </a:p>
        </p:txBody>
      </p:sp>
      <p:sp>
        <p:nvSpPr>
          <p:cNvPr id="61" name="テキスト ボックス 60">
            <a:extLst>
              <a:ext uri="{FF2B5EF4-FFF2-40B4-BE49-F238E27FC236}">
                <a16:creationId xmlns:a16="http://schemas.microsoft.com/office/drawing/2014/main" id="{FD7F2227-DAFF-4145-A585-D9EF068FCE1F}"/>
              </a:ext>
            </a:extLst>
          </p:cNvPr>
          <p:cNvSpPr txBox="1"/>
          <p:nvPr/>
        </p:nvSpPr>
        <p:spPr>
          <a:xfrm>
            <a:off x="3954162" y="5742502"/>
            <a:ext cx="1890583" cy="646331"/>
          </a:xfrm>
          <a:prstGeom prst="rect">
            <a:avLst/>
          </a:prstGeom>
          <a:solidFill>
            <a:schemeClr val="bg1"/>
          </a:solidFill>
          <a:ln w="38100">
            <a:solidFill>
              <a:srgbClr val="FF0000"/>
            </a:solidFill>
          </a:ln>
        </p:spPr>
        <p:txBody>
          <a:bodyPr wrap="square" rtlCol="0">
            <a:spAutoFit/>
          </a:bodyPr>
          <a:lstStyle/>
          <a:p>
            <a:pPr algn="ctr"/>
            <a:r>
              <a:rPr lang="en-US" altLang="ja-JP" b="1" dirty="0">
                <a:ea typeface="Meiryo" charset="-128"/>
                <a:cs typeface="Meiryo" charset="-128"/>
              </a:rPr>
              <a:t>2017</a:t>
            </a:r>
            <a:r>
              <a:rPr lang="ja-JP" altLang="en-US" b="1" dirty="0">
                <a:ea typeface="Meiryo" charset="-128"/>
                <a:cs typeface="Meiryo" charset="-128"/>
              </a:rPr>
              <a:t> 年</a:t>
            </a:r>
            <a:endParaRPr lang="en-US" altLang="ja-JP" b="1" dirty="0">
              <a:ea typeface="Meiryo" charset="-128"/>
              <a:cs typeface="Meiryo" charset="-128"/>
            </a:endParaRPr>
          </a:p>
          <a:p>
            <a:pPr algn="ctr"/>
            <a:r>
              <a:rPr lang="en-US" altLang="ja-JP" b="1" dirty="0">
                <a:ea typeface="Meiryo" charset="-128"/>
                <a:cs typeface="Meiryo" charset="-128"/>
              </a:rPr>
              <a:t>Gab</a:t>
            </a:r>
            <a:r>
              <a:rPr lang="en-US" altLang="ja-JP" b="1" dirty="0">
                <a:latin typeface="Meiryo" charset="-128"/>
                <a:ea typeface="Meiryo" charset="-128"/>
                <a:cs typeface="Meiryo" charset="-128"/>
              </a:rPr>
              <a:t> </a:t>
            </a:r>
            <a:r>
              <a:rPr lang="ja-JP" altLang="en-US" b="1">
                <a:latin typeface="Meiryo" charset="-128"/>
                <a:ea typeface="Meiryo" charset="-128"/>
                <a:cs typeface="Meiryo" charset="-128"/>
              </a:rPr>
              <a:t>の投稿増加</a:t>
            </a:r>
            <a:endParaRPr kumimoji="1" lang="ja-JP" altLang="en-US" b="1" dirty="0">
              <a:latin typeface="Meiryo" charset="-128"/>
              <a:ea typeface="Meiryo" charset="-128"/>
              <a:cs typeface="Meiryo" charset="-128"/>
            </a:endParaRPr>
          </a:p>
        </p:txBody>
      </p:sp>
      <p:cxnSp>
        <p:nvCxnSpPr>
          <p:cNvPr id="62" name="直線コネクタ 61">
            <a:extLst>
              <a:ext uri="{FF2B5EF4-FFF2-40B4-BE49-F238E27FC236}">
                <a16:creationId xmlns:a16="http://schemas.microsoft.com/office/drawing/2014/main" id="{F380203F-AC87-D847-85DA-1057FF730BE0}"/>
              </a:ext>
            </a:extLst>
          </p:cNvPr>
          <p:cNvCxnSpPr>
            <a:cxnSpLocks/>
          </p:cNvCxnSpPr>
          <p:nvPr/>
        </p:nvCxnSpPr>
        <p:spPr>
          <a:xfrm flipH="1">
            <a:off x="5461686" y="4000668"/>
            <a:ext cx="1638374" cy="1757581"/>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14378325-901A-364F-9129-9F63C652CE5E}"/>
              </a:ext>
            </a:extLst>
          </p:cNvPr>
          <p:cNvCxnSpPr>
            <a:cxnSpLocks/>
          </p:cNvCxnSpPr>
          <p:nvPr/>
        </p:nvCxnSpPr>
        <p:spPr>
          <a:xfrm flipH="1" flipV="1">
            <a:off x="3546390" y="4720282"/>
            <a:ext cx="1000896" cy="102561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540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0FFF510C-B3A1-1C44-B618-F695588BF778}"/>
              </a:ext>
            </a:extLst>
          </p:cNvPr>
          <p:cNvSpPr>
            <a:spLocks noGrp="1"/>
          </p:cNvSpPr>
          <p:nvPr>
            <p:ph type="sldNum" sz="quarter" idx="12"/>
          </p:nvPr>
        </p:nvSpPr>
        <p:spPr/>
        <p:txBody>
          <a:bodyPr/>
          <a:lstStyle/>
          <a:p>
            <a:fld id="{3E48B941-74AF-4648-A5A2-DF81533F4F8C}" type="slidenum">
              <a:rPr kumimoji="1" lang="ja-JP" altLang="en-US" smtClean="0"/>
              <a:t>11</a:t>
            </a:fld>
            <a:endParaRPr kumimoji="1" lang="ja-JP" altLang="en-US" dirty="0"/>
          </a:p>
        </p:txBody>
      </p:sp>
      <p:sp>
        <p:nvSpPr>
          <p:cNvPr id="4" name="タイトル 3">
            <a:extLst>
              <a:ext uri="{FF2B5EF4-FFF2-40B4-BE49-F238E27FC236}">
                <a16:creationId xmlns:a16="http://schemas.microsoft.com/office/drawing/2014/main" id="{1B4F7B46-D23A-FD4D-AEF6-8A391029711E}"/>
              </a:ext>
            </a:extLst>
          </p:cNvPr>
          <p:cNvSpPr>
            <a:spLocks noGrp="1"/>
          </p:cNvSpPr>
          <p:nvPr>
            <p:ph type="title"/>
          </p:nvPr>
        </p:nvSpPr>
        <p:spPr/>
        <p:txBody>
          <a:bodyPr/>
          <a:lstStyle/>
          <a:p>
            <a:r>
              <a:rPr kumimoji="1" lang="ja-JP" altLang="en-US"/>
              <a:t>提案手法｜ホークス過程による分析</a:t>
            </a:r>
          </a:p>
        </p:txBody>
      </p:sp>
      <p:sp>
        <p:nvSpPr>
          <p:cNvPr id="7" name="コンテンツ プレースホルダー 2">
            <a:extLst>
              <a:ext uri="{FF2B5EF4-FFF2-40B4-BE49-F238E27FC236}">
                <a16:creationId xmlns:a16="http://schemas.microsoft.com/office/drawing/2014/main" id="{A0316736-D1A6-AC44-B3EA-A95AA96FC90C}"/>
              </a:ext>
            </a:extLst>
          </p:cNvPr>
          <p:cNvSpPr>
            <a:spLocks noGrp="1"/>
          </p:cNvSpPr>
          <p:nvPr>
            <p:ph idx="1"/>
          </p:nvPr>
        </p:nvSpPr>
        <p:spPr/>
        <p:txBody>
          <a:bodyPr/>
          <a:lstStyle/>
          <a:p>
            <a:r>
              <a:rPr lang="en-US" altLang="ja-JP" b="1" dirty="0">
                <a:solidFill>
                  <a:schemeClr val="accent1"/>
                </a:solidFill>
              </a:rPr>
              <a:t> </a:t>
            </a:r>
            <a:r>
              <a:rPr lang="ja-JP" altLang="en-US" b="1">
                <a:solidFill>
                  <a:schemeClr val="accent1"/>
                </a:solidFill>
              </a:rPr>
              <a:t>ミームの生まれを判断し</a:t>
            </a:r>
            <a:r>
              <a:rPr lang="en-US" altLang="ja-JP" b="1" dirty="0">
                <a:solidFill>
                  <a:schemeClr val="accent1"/>
                </a:solidFill>
              </a:rPr>
              <a:t>, </a:t>
            </a:r>
            <a:r>
              <a:rPr lang="ja-JP" altLang="en-US" b="1">
                <a:solidFill>
                  <a:schemeClr val="accent1"/>
                </a:solidFill>
              </a:rPr>
              <a:t>影響力と拡散効率を調査</a:t>
            </a:r>
          </a:p>
          <a:p>
            <a:r>
              <a:rPr lang="en-US" altLang="ja-JP" dirty="0"/>
              <a:t> </a:t>
            </a:r>
            <a:r>
              <a:rPr lang="ja-JP" altLang="en-US"/>
              <a:t>どの</a:t>
            </a:r>
            <a:r>
              <a:rPr lang="ja-JP" altLang="en-US" dirty="0"/>
              <a:t>事象がどこに起因するものかを調査</a:t>
            </a:r>
          </a:p>
          <a:p>
            <a:r>
              <a:rPr lang="en-US" altLang="ja-JP" dirty="0"/>
              <a:t> </a:t>
            </a:r>
            <a:r>
              <a:rPr lang="ja-JP" altLang="en-US"/>
              <a:t>過程</a:t>
            </a:r>
            <a:r>
              <a:rPr lang="ja-JP" altLang="en-US" dirty="0"/>
              <a:t>は </a:t>
            </a:r>
            <a:r>
              <a:rPr lang="en-US" altLang="ja-JP" dirty="0" err="1"/>
              <a:t>The_Donald</a:t>
            </a:r>
            <a:r>
              <a:rPr lang="en-US" altLang="ja-JP" dirty="0"/>
              <a:t>, /pol/, Gab, Twitter, Reddit </a:t>
            </a:r>
            <a:r>
              <a:rPr lang="ja-JP" altLang="en-US" dirty="0"/>
              <a:t>の</a:t>
            </a:r>
            <a:r>
              <a:rPr lang="en-US" altLang="ja-JP" dirty="0"/>
              <a:t> 5 </a:t>
            </a:r>
            <a:r>
              <a:rPr lang="ja-JP" altLang="en-US"/>
              <a:t>つ</a:t>
            </a:r>
            <a:endParaRPr lang="ja-JP" altLang="en-US" dirty="0"/>
          </a:p>
        </p:txBody>
      </p:sp>
      <p:pic>
        <p:nvPicPr>
          <p:cNvPr id="8" name="図 7">
            <a:extLst>
              <a:ext uri="{FF2B5EF4-FFF2-40B4-BE49-F238E27FC236}">
                <a16:creationId xmlns:a16="http://schemas.microsoft.com/office/drawing/2014/main" id="{04101534-B70B-1741-9409-3F49390C06C4}"/>
              </a:ext>
            </a:extLst>
          </p:cNvPr>
          <p:cNvPicPr>
            <a:picLocks noChangeAspect="1"/>
          </p:cNvPicPr>
          <p:nvPr/>
        </p:nvPicPr>
        <p:blipFill>
          <a:blip r:embed="rId3"/>
          <a:stretch>
            <a:fillRect/>
          </a:stretch>
        </p:blipFill>
        <p:spPr>
          <a:xfrm>
            <a:off x="2740733" y="2737938"/>
            <a:ext cx="3733219" cy="3844002"/>
          </a:xfrm>
          <a:prstGeom prst="rect">
            <a:avLst/>
          </a:prstGeom>
        </p:spPr>
      </p:pic>
      <p:sp>
        <p:nvSpPr>
          <p:cNvPr id="9" name="コンテンツ プレースホルダー 2">
            <a:extLst>
              <a:ext uri="{FF2B5EF4-FFF2-40B4-BE49-F238E27FC236}">
                <a16:creationId xmlns:a16="http://schemas.microsoft.com/office/drawing/2014/main" id="{D0681F62-6782-4145-80F6-2746C886C124}"/>
              </a:ext>
            </a:extLst>
          </p:cNvPr>
          <p:cNvSpPr txBox="1">
            <a:spLocks/>
          </p:cNvSpPr>
          <p:nvPr/>
        </p:nvSpPr>
        <p:spPr>
          <a:xfrm>
            <a:off x="6512318" y="3069844"/>
            <a:ext cx="2019613" cy="689547"/>
          </a:xfrm>
          <a:prstGeom prst="rect">
            <a:avLst/>
          </a:prstGeom>
          <a:ln w="25400">
            <a:solidFill>
              <a:srgbClr val="FF0000"/>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dirty="0"/>
              <a:t>それぞれの過程で</a:t>
            </a:r>
            <a:endParaRPr lang="en-US" altLang="ja-JP" sz="1800" dirty="0"/>
          </a:p>
          <a:p>
            <a:pPr marL="0" lvl="1" indent="0" algn="ctr">
              <a:lnSpc>
                <a:spcPct val="100000"/>
              </a:lnSpc>
              <a:spcAft>
                <a:spcPts val="0"/>
              </a:spcAft>
              <a:buClrTx/>
              <a:buNone/>
            </a:pPr>
            <a:r>
              <a:rPr lang="ja-JP" altLang="en-US" sz="1800" dirty="0"/>
              <a:t>事象が生じる確率</a:t>
            </a:r>
          </a:p>
        </p:txBody>
      </p:sp>
      <p:cxnSp>
        <p:nvCxnSpPr>
          <p:cNvPr id="10" name="直線コネクタ 9">
            <a:extLst>
              <a:ext uri="{FF2B5EF4-FFF2-40B4-BE49-F238E27FC236}">
                <a16:creationId xmlns:a16="http://schemas.microsoft.com/office/drawing/2014/main" id="{27A324F3-B2FB-9445-B243-0A85AA88E5F6}"/>
              </a:ext>
            </a:extLst>
          </p:cNvPr>
          <p:cNvCxnSpPr>
            <a:cxnSpLocks/>
          </p:cNvCxnSpPr>
          <p:nvPr/>
        </p:nvCxnSpPr>
        <p:spPr>
          <a:xfrm flipH="1" flipV="1">
            <a:off x="2194560" y="3352800"/>
            <a:ext cx="869115" cy="36140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757D9A7D-3443-0743-AA14-1E9777C55EA3}"/>
              </a:ext>
            </a:extLst>
          </p:cNvPr>
          <p:cNvSpPr/>
          <p:nvPr/>
        </p:nvSpPr>
        <p:spPr>
          <a:xfrm>
            <a:off x="4754880" y="3941272"/>
            <a:ext cx="1315068" cy="17962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コンテンツ プレースホルダー 2">
            <a:extLst>
              <a:ext uri="{FF2B5EF4-FFF2-40B4-BE49-F238E27FC236}">
                <a16:creationId xmlns:a16="http://schemas.microsoft.com/office/drawing/2014/main" id="{64CB4D26-0299-3344-855D-52ACD60ED084}"/>
              </a:ext>
            </a:extLst>
          </p:cNvPr>
          <p:cNvSpPr txBox="1">
            <a:spLocks/>
          </p:cNvSpPr>
          <p:nvPr/>
        </p:nvSpPr>
        <p:spPr>
          <a:xfrm>
            <a:off x="1061632" y="3064896"/>
            <a:ext cx="1139253" cy="379901"/>
          </a:xfrm>
          <a:prstGeom prst="rect">
            <a:avLst/>
          </a:prstGeom>
          <a:ln w="25400">
            <a:solidFill>
              <a:srgbClr val="FF0000"/>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dirty="0"/>
              <a:t>事象発生</a:t>
            </a:r>
            <a:endParaRPr lang="en-US" altLang="ja-JP" sz="1800" dirty="0"/>
          </a:p>
        </p:txBody>
      </p:sp>
      <p:cxnSp>
        <p:nvCxnSpPr>
          <p:cNvPr id="13" name="直線コネクタ 12">
            <a:extLst>
              <a:ext uri="{FF2B5EF4-FFF2-40B4-BE49-F238E27FC236}">
                <a16:creationId xmlns:a16="http://schemas.microsoft.com/office/drawing/2014/main" id="{C302A81B-326C-2047-BD1B-BC5B90A7F667}"/>
              </a:ext>
            </a:extLst>
          </p:cNvPr>
          <p:cNvCxnSpPr/>
          <p:nvPr/>
        </p:nvCxnSpPr>
        <p:spPr>
          <a:xfrm flipH="1">
            <a:off x="2200885" y="2837796"/>
            <a:ext cx="1543988" cy="37475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426D68A-FD18-F34F-90C8-F62BEA577C42}"/>
              </a:ext>
            </a:extLst>
          </p:cNvPr>
          <p:cNvCxnSpPr>
            <a:cxnSpLocks/>
          </p:cNvCxnSpPr>
          <p:nvPr/>
        </p:nvCxnSpPr>
        <p:spPr>
          <a:xfrm flipH="1">
            <a:off x="6060257" y="3413760"/>
            <a:ext cx="450271" cy="53460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コンテンツ プレースホルダー 2">
            <a:extLst>
              <a:ext uri="{FF2B5EF4-FFF2-40B4-BE49-F238E27FC236}">
                <a16:creationId xmlns:a16="http://schemas.microsoft.com/office/drawing/2014/main" id="{17C2A0C7-713F-3F48-8E5C-698E0BB70FC5}"/>
              </a:ext>
            </a:extLst>
          </p:cNvPr>
          <p:cNvSpPr txBox="1">
            <a:spLocks/>
          </p:cNvSpPr>
          <p:nvPr/>
        </p:nvSpPr>
        <p:spPr>
          <a:xfrm>
            <a:off x="762829" y="4326565"/>
            <a:ext cx="1588957" cy="647771"/>
          </a:xfrm>
          <a:prstGeom prst="rect">
            <a:avLst/>
          </a:prstGeom>
          <a:ln w="25400">
            <a:solidFill>
              <a:srgbClr val="FF0000"/>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dirty="0"/>
              <a:t>事象発生時の</a:t>
            </a:r>
            <a:endParaRPr lang="en-US" altLang="ja-JP" sz="1800" dirty="0"/>
          </a:p>
          <a:p>
            <a:pPr marL="0" lvl="1" indent="0" algn="ctr">
              <a:lnSpc>
                <a:spcPct val="100000"/>
              </a:lnSpc>
              <a:spcAft>
                <a:spcPts val="0"/>
              </a:spcAft>
              <a:buClrTx/>
              <a:buNone/>
            </a:pPr>
            <a:r>
              <a:rPr lang="ja-JP" altLang="en-US" sz="1800" dirty="0"/>
              <a:t>インパルス</a:t>
            </a:r>
            <a:endParaRPr lang="en-US" altLang="ja-JP" sz="1800" dirty="0"/>
          </a:p>
        </p:txBody>
      </p:sp>
      <p:sp>
        <p:nvSpPr>
          <p:cNvPr id="16" name="正方形/長方形 15">
            <a:extLst>
              <a:ext uri="{FF2B5EF4-FFF2-40B4-BE49-F238E27FC236}">
                <a16:creationId xmlns:a16="http://schemas.microsoft.com/office/drawing/2014/main" id="{2CF2D6FF-6ABF-B34C-9842-1C61CEBA629A}"/>
              </a:ext>
            </a:extLst>
          </p:cNvPr>
          <p:cNvSpPr/>
          <p:nvPr/>
        </p:nvSpPr>
        <p:spPr>
          <a:xfrm>
            <a:off x="2779776" y="4803649"/>
            <a:ext cx="971692" cy="34137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061C75E4-1339-1F41-9031-41B8077C074A}"/>
              </a:ext>
            </a:extLst>
          </p:cNvPr>
          <p:cNvCxnSpPr>
            <a:cxnSpLocks/>
            <a:stCxn id="16" idx="1"/>
            <a:endCxn id="15" idx="3"/>
          </p:cNvCxnSpPr>
          <p:nvPr/>
        </p:nvCxnSpPr>
        <p:spPr>
          <a:xfrm flipH="1" flipV="1">
            <a:off x="2351786" y="4650451"/>
            <a:ext cx="427990" cy="32388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コンテンツ プレースホルダー 2">
            <a:extLst>
              <a:ext uri="{FF2B5EF4-FFF2-40B4-BE49-F238E27FC236}">
                <a16:creationId xmlns:a16="http://schemas.microsoft.com/office/drawing/2014/main" id="{07898039-27ED-DA4A-B4F8-F88C2748E518}"/>
              </a:ext>
            </a:extLst>
          </p:cNvPr>
          <p:cNvSpPr txBox="1">
            <a:spLocks/>
          </p:cNvSpPr>
          <p:nvPr/>
        </p:nvSpPr>
        <p:spPr>
          <a:xfrm>
            <a:off x="729748" y="5654394"/>
            <a:ext cx="1796324" cy="374907"/>
          </a:xfrm>
          <a:prstGeom prst="rect">
            <a:avLst/>
          </a:prstGeom>
          <a:ln w="25400">
            <a:solidFill>
              <a:srgbClr val="FF0000"/>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1" indent="0" algn="ctr">
              <a:lnSpc>
                <a:spcPct val="100000"/>
              </a:lnSpc>
              <a:spcAft>
                <a:spcPts val="0"/>
              </a:spcAft>
              <a:buClrTx/>
              <a:buNone/>
            </a:pPr>
            <a:r>
              <a:rPr lang="ja-JP" altLang="en-US" sz="1800"/>
              <a:t>事象発生の原因</a:t>
            </a:r>
            <a:endParaRPr lang="en-US" altLang="ja-JP" sz="1800" dirty="0"/>
          </a:p>
        </p:txBody>
      </p:sp>
      <p:sp>
        <p:nvSpPr>
          <p:cNvPr id="19" name="正方形/長方形 18">
            <a:extLst>
              <a:ext uri="{FF2B5EF4-FFF2-40B4-BE49-F238E27FC236}">
                <a16:creationId xmlns:a16="http://schemas.microsoft.com/office/drawing/2014/main" id="{A6F613C1-7664-8D4C-986A-DEE0797101F1}"/>
              </a:ext>
            </a:extLst>
          </p:cNvPr>
          <p:cNvSpPr/>
          <p:nvPr/>
        </p:nvSpPr>
        <p:spPr>
          <a:xfrm>
            <a:off x="2877312" y="5803849"/>
            <a:ext cx="808600" cy="35311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コネクタ 19">
            <a:extLst>
              <a:ext uri="{FF2B5EF4-FFF2-40B4-BE49-F238E27FC236}">
                <a16:creationId xmlns:a16="http://schemas.microsoft.com/office/drawing/2014/main" id="{E3AB6B00-DA76-BB4F-8F5B-F6902BDC4FE6}"/>
              </a:ext>
            </a:extLst>
          </p:cNvPr>
          <p:cNvCxnSpPr>
            <a:cxnSpLocks/>
          </p:cNvCxnSpPr>
          <p:nvPr/>
        </p:nvCxnSpPr>
        <p:spPr>
          <a:xfrm flipH="1" flipV="1">
            <a:off x="2523744" y="5864352"/>
            <a:ext cx="350302" cy="14151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AACF8635-2080-DB4D-9D12-B2990F37D9C7}"/>
              </a:ext>
            </a:extLst>
          </p:cNvPr>
          <p:cNvCxnSpPr>
            <a:cxnSpLocks/>
          </p:cNvCxnSpPr>
          <p:nvPr/>
        </p:nvCxnSpPr>
        <p:spPr>
          <a:xfrm flipH="1" flipV="1">
            <a:off x="2023874" y="3462528"/>
            <a:ext cx="1536190" cy="76809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5286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1A54B282-3FED-8F46-BB5A-E3042184A807}"/>
              </a:ext>
            </a:extLst>
          </p:cNvPr>
          <p:cNvSpPr>
            <a:spLocks noGrp="1"/>
          </p:cNvSpPr>
          <p:nvPr>
            <p:ph idx="1"/>
          </p:nvPr>
        </p:nvSpPr>
        <p:spPr/>
        <p:txBody>
          <a:bodyPr/>
          <a:lstStyle/>
          <a:p>
            <a:r>
              <a:rPr kumimoji="1" lang="en-US" altLang="ja-JP" dirty="0"/>
              <a:t> </a:t>
            </a:r>
            <a:r>
              <a:rPr kumimoji="1" lang="ja-JP" altLang="en-US"/>
              <a:t>別の</a:t>
            </a:r>
            <a:r>
              <a:rPr kumimoji="1" lang="en-US" altLang="ja-JP" dirty="0"/>
              <a:t> SNS </a:t>
            </a:r>
            <a:r>
              <a:rPr kumimoji="1" lang="ja-JP" altLang="en-US"/>
              <a:t>に拡散されたミームの割合</a:t>
            </a:r>
          </a:p>
        </p:txBody>
      </p:sp>
      <p:sp>
        <p:nvSpPr>
          <p:cNvPr id="3" name="スライド番号プレースホルダー 2">
            <a:extLst>
              <a:ext uri="{FF2B5EF4-FFF2-40B4-BE49-F238E27FC236}">
                <a16:creationId xmlns:a16="http://schemas.microsoft.com/office/drawing/2014/main" id="{5FB3FEBE-0141-BF4B-A99E-F1FB62E42A22}"/>
              </a:ext>
            </a:extLst>
          </p:cNvPr>
          <p:cNvSpPr>
            <a:spLocks noGrp="1"/>
          </p:cNvSpPr>
          <p:nvPr>
            <p:ph type="sldNum" sz="quarter" idx="12"/>
          </p:nvPr>
        </p:nvSpPr>
        <p:spPr/>
        <p:txBody>
          <a:bodyPr/>
          <a:lstStyle/>
          <a:p>
            <a:fld id="{3E48B941-74AF-4648-A5A2-DF81533F4F8C}" type="slidenum">
              <a:rPr kumimoji="1" lang="ja-JP" altLang="en-US" smtClean="0"/>
              <a:t>12</a:t>
            </a:fld>
            <a:endParaRPr kumimoji="1" lang="ja-JP" altLang="en-US" dirty="0"/>
          </a:p>
        </p:txBody>
      </p:sp>
      <p:sp>
        <p:nvSpPr>
          <p:cNvPr id="4" name="タイトル 3">
            <a:extLst>
              <a:ext uri="{FF2B5EF4-FFF2-40B4-BE49-F238E27FC236}">
                <a16:creationId xmlns:a16="http://schemas.microsoft.com/office/drawing/2014/main" id="{3F14C576-D0CD-3149-8954-C450C23396A5}"/>
              </a:ext>
            </a:extLst>
          </p:cNvPr>
          <p:cNvSpPr>
            <a:spLocks noGrp="1"/>
          </p:cNvSpPr>
          <p:nvPr>
            <p:ph type="title"/>
          </p:nvPr>
        </p:nvSpPr>
        <p:spPr/>
        <p:txBody>
          <a:bodyPr/>
          <a:lstStyle/>
          <a:p>
            <a:r>
              <a:rPr kumimoji="1" lang="ja-JP" altLang="en-US"/>
              <a:t>評価｜人種差別ミームの影響力</a:t>
            </a:r>
          </a:p>
        </p:txBody>
      </p:sp>
      <p:pic>
        <p:nvPicPr>
          <p:cNvPr id="14" name="図 13">
            <a:extLst>
              <a:ext uri="{FF2B5EF4-FFF2-40B4-BE49-F238E27FC236}">
                <a16:creationId xmlns:a16="http://schemas.microsoft.com/office/drawing/2014/main" id="{00FA10FF-FE3A-EE43-A007-4F90B3AD773A}"/>
              </a:ext>
            </a:extLst>
          </p:cNvPr>
          <p:cNvPicPr>
            <a:picLocks noChangeAspect="1"/>
          </p:cNvPicPr>
          <p:nvPr/>
        </p:nvPicPr>
        <p:blipFill>
          <a:blip r:embed="rId3"/>
          <a:stretch>
            <a:fillRect/>
          </a:stretch>
        </p:blipFill>
        <p:spPr>
          <a:xfrm>
            <a:off x="352426" y="2427068"/>
            <a:ext cx="8384384" cy="3992564"/>
          </a:xfrm>
          <a:prstGeom prst="rect">
            <a:avLst/>
          </a:prstGeom>
        </p:spPr>
      </p:pic>
      <p:sp>
        <p:nvSpPr>
          <p:cNvPr id="15" name="正方形/長方形 14">
            <a:extLst>
              <a:ext uri="{FF2B5EF4-FFF2-40B4-BE49-F238E27FC236}">
                <a16:creationId xmlns:a16="http://schemas.microsoft.com/office/drawing/2014/main" id="{DAD91D2A-E2C7-1449-8C74-E7D3E92C64A5}"/>
              </a:ext>
            </a:extLst>
          </p:cNvPr>
          <p:cNvSpPr/>
          <p:nvPr/>
        </p:nvSpPr>
        <p:spPr>
          <a:xfrm>
            <a:off x="950259" y="2725272"/>
            <a:ext cx="7550804" cy="772704"/>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cxnSp>
        <p:nvCxnSpPr>
          <p:cNvPr id="16" name="直線コネクタ 15">
            <a:extLst>
              <a:ext uri="{FF2B5EF4-FFF2-40B4-BE49-F238E27FC236}">
                <a16:creationId xmlns:a16="http://schemas.microsoft.com/office/drawing/2014/main" id="{BB59F536-061E-B541-B23D-635F10AD47FA}"/>
              </a:ext>
            </a:extLst>
          </p:cNvPr>
          <p:cNvCxnSpPr/>
          <p:nvPr/>
        </p:nvCxnSpPr>
        <p:spPr>
          <a:xfrm flipH="1">
            <a:off x="5029200" y="2250624"/>
            <a:ext cx="506186" cy="492576"/>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コンテンツ プレースホルダー 2">
            <a:extLst>
              <a:ext uri="{FF2B5EF4-FFF2-40B4-BE49-F238E27FC236}">
                <a16:creationId xmlns:a16="http://schemas.microsoft.com/office/drawing/2014/main" id="{A5C69F00-4B5C-504D-A69F-1C8BDDA03B62}"/>
              </a:ext>
            </a:extLst>
          </p:cNvPr>
          <p:cNvSpPr txBox="1">
            <a:spLocks/>
          </p:cNvSpPr>
          <p:nvPr/>
        </p:nvSpPr>
        <p:spPr>
          <a:xfrm>
            <a:off x="2759529" y="1807034"/>
            <a:ext cx="5208813" cy="462638"/>
          </a:xfrm>
          <a:prstGeom prst="rect">
            <a:avLst/>
          </a:prstGeom>
          <a:ln w="31750">
            <a:solidFill>
              <a:srgbClr val="FF0000"/>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buNone/>
            </a:pPr>
            <a:r>
              <a:rPr lang="en-US" altLang="ja-JP" b="1" dirty="0"/>
              <a:t>/pol/ </a:t>
            </a:r>
            <a:r>
              <a:rPr lang="ja-JP" altLang="en-US" b="1" dirty="0"/>
              <a:t>が拡散元のとき</a:t>
            </a:r>
            <a:r>
              <a:rPr lang="en-US" altLang="ja-JP" b="1" dirty="0"/>
              <a:t>, </a:t>
            </a:r>
            <a:r>
              <a:rPr lang="ja-JP" altLang="en-US" b="1" dirty="0"/>
              <a:t>影響力が最大</a:t>
            </a:r>
          </a:p>
        </p:txBody>
      </p:sp>
      <p:sp>
        <p:nvSpPr>
          <p:cNvPr id="18" name="テキスト ボックス 17">
            <a:extLst>
              <a:ext uri="{FF2B5EF4-FFF2-40B4-BE49-F238E27FC236}">
                <a16:creationId xmlns:a16="http://schemas.microsoft.com/office/drawing/2014/main" id="{28E1F03C-9538-5242-8866-A463B397C6B7}"/>
              </a:ext>
            </a:extLst>
          </p:cNvPr>
          <p:cNvSpPr txBox="1"/>
          <p:nvPr/>
        </p:nvSpPr>
        <p:spPr>
          <a:xfrm>
            <a:off x="256794" y="3575956"/>
            <a:ext cx="461665" cy="1708160"/>
          </a:xfrm>
          <a:prstGeom prst="rect">
            <a:avLst/>
          </a:prstGeom>
          <a:solidFill>
            <a:schemeClr val="bg1"/>
          </a:solidFill>
        </p:spPr>
        <p:txBody>
          <a:bodyPr vert="eaVert" wrap="none" rtlCol="0">
            <a:spAutoFit/>
          </a:bodyPr>
          <a:lstStyle/>
          <a:p>
            <a:r>
              <a:rPr kumimoji="1" lang="ja-JP" altLang="en-US" dirty="0">
                <a:solidFill>
                  <a:schemeClr val="tx2"/>
                </a:solidFill>
                <a:latin typeface="Meiryo" charset="-128"/>
                <a:ea typeface="Meiryo" charset="-128"/>
                <a:cs typeface="Meiryo" charset="-128"/>
              </a:rPr>
              <a:t>ミームの拡散元</a:t>
            </a:r>
          </a:p>
        </p:txBody>
      </p:sp>
      <p:sp>
        <p:nvSpPr>
          <p:cNvPr id="19" name="テキスト ボックス 18">
            <a:extLst>
              <a:ext uri="{FF2B5EF4-FFF2-40B4-BE49-F238E27FC236}">
                <a16:creationId xmlns:a16="http://schemas.microsoft.com/office/drawing/2014/main" id="{D490CE61-2E2D-D244-8A66-8AB7EB9A930F}"/>
              </a:ext>
            </a:extLst>
          </p:cNvPr>
          <p:cNvSpPr txBox="1"/>
          <p:nvPr/>
        </p:nvSpPr>
        <p:spPr>
          <a:xfrm>
            <a:off x="3853544" y="6139542"/>
            <a:ext cx="1800493" cy="369332"/>
          </a:xfrm>
          <a:prstGeom prst="rect">
            <a:avLst/>
          </a:prstGeom>
          <a:solidFill>
            <a:schemeClr val="bg1"/>
          </a:solidFill>
        </p:spPr>
        <p:txBody>
          <a:bodyPr wrap="none" rtlCol="0">
            <a:spAutoFit/>
          </a:bodyPr>
          <a:lstStyle/>
          <a:p>
            <a:r>
              <a:rPr lang="ja-JP" altLang="en-US" dirty="0">
                <a:latin typeface="Meiryo" charset="-128"/>
                <a:ea typeface="Meiryo" charset="-128"/>
                <a:cs typeface="Meiryo" charset="-128"/>
              </a:rPr>
              <a:t>ミームの拡散先</a:t>
            </a:r>
            <a:endParaRPr kumimoji="1" lang="ja-JP" altLang="en-US" dirty="0">
              <a:latin typeface="Meiryo" charset="-128"/>
              <a:ea typeface="Meiryo" charset="-128"/>
              <a:cs typeface="Meiryo" charset="-128"/>
            </a:endParaRPr>
          </a:p>
        </p:txBody>
      </p:sp>
    </p:spTree>
    <p:extLst>
      <p:ext uri="{BB962C8B-B14F-4D97-AF65-F5344CB8AC3E}">
        <p14:creationId xmlns:p14="http://schemas.microsoft.com/office/powerpoint/2010/main" val="2561530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67564F7D-F757-F646-8FED-4CE255B393E4}"/>
              </a:ext>
            </a:extLst>
          </p:cNvPr>
          <p:cNvSpPr>
            <a:spLocks noGrp="1"/>
          </p:cNvSpPr>
          <p:nvPr>
            <p:ph idx="1"/>
          </p:nvPr>
        </p:nvSpPr>
        <p:spPr/>
        <p:txBody>
          <a:bodyPr/>
          <a:lstStyle/>
          <a:p>
            <a:r>
              <a:rPr kumimoji="1" lang="en-US" altLang="ja-JP" dirty="0"/>
              <a:t> </a:t>
            </a:r>
            <a:r>
              <a:rPr kumimoji="1" lang="ja-JP" altLang="en-US"/>
              <a:t>あるミームについて</a:t>
            </a:r>
            <a:r>
              <a:rPr kumimoji="1" lang="en-US" altLang="ja-JP" dirty="0"/>
              <a:t>, </a:t>
            </a:r>
            <a:r>
              <a:rPr kumimoji="1" lang="ja-JP" altLang="en-US"/>
              <a:t>それが拡散される確率</a:t>
            </a:r>
          </a:p>
        </p:txBody>
      </p:sp>
      <p:sp>
        <p:nvSpPr>
          <p:cNvPr id="3" name="スライド番号プレースホルダー 2">
            <a:extLst>
              <a:ext uri="{FF2B5EF4-FFF2-40B4-BE49-F238E27FC236}">
                <a16:creationId xmlns:a16="http://schemas.microsoft.com/office/drawing/2014/main" id="{AF068C6E-3BB0-9F4E-B87B-E4CD5EA7C3B2}"/>
              </a:ext>
            </a:extLst>
          </p:cNvPr>
          <p:cNvSpPr>
            <a:spLocks noGrp="1"/>
          </p:cNvSpPr>
          <p:nvPr>
            <p:ph type="sldNum" sz="quarter" idx="12"/>
          </p:nvPr>
        </p:nvSpPr>
        <p:spPr/>
        <p:txBody>
          <a:bodyPr/>
          <a:lstStyle/>
          <a:p>
            <a:fld id="{3E48B941-74AF-4648-A5A2-DF81533F4F8C}" type="slidenum">
              <a:rPr kumimoji="1" lang="ja-JP" altLang="en-US" smtClean="0"/>
              <a:t>13</a:t>
            </a:fld>
            <a:endParaRPr kumimoji="1" lang="ja-JP" altLang="en-US" dirty="0"/>
          </a:p>
        </p:txBody>
      </p:sp>
      <p:sp>
        <p:nvSpPr>
          <p:cNvPr id="4" name="タイトル 3">
            <a:extLst>
              <a:ext uri="{FF2B5EF4-FFF2-40B4-BE49-F238E27FC236}">
                <a16:creationId xmlns:a16="http://schemas.microsoft.com/office/drawing/2014/main" id="{43C4C8E7-322C-2740-8C16-ECD378CFB53C}"/>
              </a:ext>
            </a:extLst>
          </p:cNvPr>
          <p:cNvSpPr>
            <a:spLocks noGrp="1"/>
          </p:cNvSpPr>
          <p:nvPr>
            <p:ph type="title"/>
          </p:nvPr>
        </p:nvSpPr>
        <p:spPr/>
        <p:txBody>
          <a:bodyPr/>
          <a:lstStyle/>
          <a:p>
            <a:r>
              <a:rPr kumimoji="1" lang="ja-JP" altLang="en-US"/>
              <a:t>評価｜人種差別ミームの拡散効率</a:t>
            </a:r>
          </a:p>
        </p:txBody>
      </p:sp>
      <p:pic>
        <p:nvPicPr>
          <p:cNvPr id="11" name="図 10">
            <a:extLst>
              <a:ext uri="{FF2B5EF4-FFF2-40B4-BE49-F238E27FC236}">
                <a16:creationId xmlns:a16="http://schemas.microsoft.com/office/drawing/2014/main" id="{480DCB3C-0DEE-874C-BB2A-24F726642BBE}"/>
              </a:ext>
            </a:extLst>
          </p:cNvPr>
          <p:cNvPicPr>
            <a:picLocks noChangeAspect="1"/>
          </p:cNvPicPr>
          <p:nvPr/>
        </p:nvPicPr>
        <p:blipFill>
          <a:blip r:embed="rId3"/>
          <a:stretch>
            <a:fillRect/>
          </a:stretch>
        </p:blipFill>
        <p:spPr>
          <a:xfrm>
            <a:off x="379559" y="2401940"/>
            <a:ext cx="8340725" cy="4071539"/>
          </a:xfrm>
          <a:prstGeom prst="rect">
            <a:avLst/>
          </a:prstGeom>
        </p:spPr>
      </p:pic>
      <p:sp>
        <p:nvSpPr>
          <p:cNvPr id="12" name="正方形/長方形 11">
            <a:extLst>
              <a:ext uri="{FF2B5EF4-FFF2-40B4-BE49-F238E27FC236}">
                <a16:creationId xmlns:a16="http://schemas.microsoft.com/office/drawing/2014/main" id="{FDB5D1CB-7140-8649-8272-32CDDF0CBFF7}"/>
              </a:ext>
            </a:extLst>
          </p:cNvPr>
          <p:cNvSpPr/>
          <p:nvPr/>
        </p:nvSpPr>
        <p:spPr>
          <a:xfrm>
            <a:off x="7330340" y="2753092"/>
            <a:ext cx="1148418" cy="33743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solidFill>
            </a:endParaRPr>
          </a:p>
        </p:txBody>
      </p:sp>
      <p:cxnSp>
        <p:nvCxnSpPr>
          <p:cNvPr id="14" name="直線コネクタ 13">
            <a:extLst>
              <a:ext uri="{FF2B5EF4-FFF2-40B4-BE49-F238E27FC236}">
                <a16:creationId xmlns:a16="http://schemas.microsoft.com/office/drawing/2014/main" id="{4EF92CF6-7E69-8846-8CC4-991E11858D7A}"/>
              </a:ext>
            </a:extLst>
          </p:cNvPr>
          <p:cNvCxnSpPr>
            <a:cxnSpLocks/>
            <a:stCxn id="12" idx="0"/>
          </p:cNvCxnSpPr>
          <p:nvPr/>
        </p:nvCxnSpPr>
        <p:spPr>
          <a:xfrm flipH="1" flipV="1">
            <a:off x="5857827" y="2298557"/>
            <a:ext cx="2046722" cy="454535"/>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5260676C-7063-C64C-A508-D0D55F4187F1}"/>
              </a:ext>
            </a:extLst>
          </p:cNvPr>
          <p:cNvSpPr txBox="1"/>
          <p:nvPr/>
        </p:nvSpPr>
        <p:spPr>
          <a:xfrm>
            <a:off x="256794" y="3575956"/>
            <a:ext cx="461665" cy="1708160"/>
          </a:xfrm>
          <a:prstGeom prst="rect">
            <a:avLst/>
          </a:prstGeom>
          <a:solidFill>
            <a:schemeClr val="bg1"/>
          </a:solidFill>
        </p:spPr>
        <p:txBody>
          <a:bodyPr vert="eaVert" wrap="none" rtlCol="0">
            <a:spAutoFit/>
          </a:bodyPr>
          <a:lstStyle/>
          <a:p>
            <a:r>
              <a:rPr kumimoji="1" lang="ja-JP" altLang="en-US" dirty="0">
                <a:solidFill>
                  <a:schemeClr val="tx2"/>
                </a:solidFill>
                <a:latin typeface="Meiryo" charset="-128"/>
                <a:ea typeface="Meiryo" charset="-128"/>
                <a:cs typeface="Meiryo" charset="-128"/>
              </a:rPr>
              <a:t>ミームの拡散元</a:t>
            </a:r>
          </a:p>
        </p:txBody>
      </p:sp>
      <p:sp>
        <p:nvSpPr>
          <p:cNvPr id="16" name="テキスト ボックス 15">
            <a:extLst>
              <a:ext uri="{FF2B5EF4-FFF2-40B4-BE49-F238E27FC236}">
                <a16:creationId xmlns:a16="http://schemas.microsoft.com/office/drawing/2014/main" id="{E2521619-ECC9-5A42-91F1-D602DC537E42}"/>
              </a:ext>
            </a:extLst>
          </p:cNvPr>
          <p:cNvSpPr txBox="1"/>
          <p:nvPr/>
        </p:nvSpPr>
        <p:spPr>
          <a:xfrm>
            <a:off x="3853544" y="6139542"/>
            <a:ext cx="1800493" cy="369332"/>
          </a:xfrm>
          <a:prstGeom prst="rect">
            <a:avLst/>
          </a:prstGeom>
          <a:solidFill>
            <a:schemeClr val="bg1"/>
          </a:solidFill>
        </p:spPr>
        <p:txBody>
          <a:bodyPr wrap="none" rtlCol="0">
            <a:spAutoFit/>
          </a:bodyPr>
          <a:lstStyle/>
          <a:p>
            <a:r>
              <a:rPr lang="ja-JP" altLang="en-US" dirty="0">
                <a:latin typeface="Meiryo" charset="-128"/>
                <a:ea typeface="Meiryo" charset="-128"/>
                <a:cs typeface="Meiryo" charset="-128"/>
              </a:rPr>
              <a:t>ミームの拡散先</a:t>
            </a:r>
            <a:endParaRPr kumimoji="1" lang="ja-JP" altLang="en-US" dirty="0">
              <a:latin typeface="Meiryo" charset="-128"/>
              <a:ea typeface="Meiryo" charset="-128"/>
              <a:cs typeface="Meiryo" charset="-128"/>
            </a:endParaRPr>
          </a:p>
        </p:txBody>
      </p:sp>
      <p:sp>
        <p:nvSpPr>
          <p:cNvPr id="17" name="コンテンツ プレースホルダー 2">
            <a:extLst>
              <a:ext uri="{FF2B5EF4-FFF2-40B4-BE49-F238E27FC236}">
                <a16:creationId xmlns:a16="http://schemas.microsoft.com/office/drawing/2014/main" id="{75548024-5C38-2940-9D0B-74884916ABB3}"/>
              </a:ext>
            </a:extLst>
          </p:cNvPr>
          <p:cNvSpPr txBox="1">
            <a:spLocks/>
          </p:cNvSpPr>
          <p:nvPr/>
        </p:nvSpPr>
        <p:spPr>
          <a:xfrm>
            <a:off x="4473146" y="1831748"/>
            <a:ext cx="3556980" cy="462638"/>
          </a:xfrm>
          <a:prstGeom prst="rect">
            <a:avLst/>
          </a:prstGeom>
          <a:ln w="31750">
            <a:solidFill>
              <a:srgbClr val="FF0000"/>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2400" kern="1200">
                <a:solidFill>
                  <a:schemeClr val="tx2"/>
                </a:solidFill>
                <a:latin typeface="Helvetica Neue 本文" charset="0"/>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tx1"/>
              </a:buClr>
              <a:buFont typeface=".AppleSystemUIFont" charset="-120"/>
              <a:buChar char="-"/>
              <a:defRPr kumimoji="1" sz="2000" b="0" kern="1200" baseline="0">
                <a:solidFill>
                  <a:schemeClr val="tx2"/>
                </a:solidFill>
                <a:latin typeface="Helvetica Neue 本文" charset="0"/>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b="0" kern="1200" baseline="0">
                <a:solidFill>
                  <a:schemeClr val="tx2"/>
                </a:solidFill>
                <a:latin typeface="Helvetica Neue 本文" charset="0"/>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buNone/>
            </a:pPr>
            <a:r>
              <a:rPr lang="en-US" altLang="ja-JP" b="1" dirty="0" err="1"/>
              <a:t>The_Donald</a:t>
            </a:r>
            <a:r>
              <a:rPr lang="ja-JP" altLang="en-US" b="1"/>
              <a:t> が最高効率</a:t>
            </a:r>
            <a:endParaRPr lang="ja-JP" altLang="en-US" b="1" dirty="0"/>
          </a:p>
        </p:txBody>
      </p:sp>
    </p:spTree>
    <p:extLst>
      <p:ext uri="{BB962C8B-B14F-4D97-AF65-F5344CB8AC3E}">
        <p14:creationId xmlns:p14="http://schemas.microsoft.com/office/powerpoint/2010/main" val="103041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459250DB-9EC3-5543-99BF-D28D84355813}"/>
              </a:ext>
            </a:extLst>
          </p:cNvPr>
          <p:cNvSpPr>
            <a:spLocks noGrp="1"/>
          </p:cNvSpPr>
          <p:nvPr>
            <p:ph idx="1"/>
          </p:nvPr>
        </p:nvSpPr>
        <p:spPr>
          <a:xfrm>
            <a:off x="628649" y="1171580"/>
            <a:ext cx="8132291" cy="5313363"/>
          </a:xfrm>
        </p:spPr>
        <p:txBody>
          <a:bodyPr/>
          <a:lstStyle/>
          <a:p>
            <a:r>
              <a:rPr kumimoji="1" lang="en-US" altLang="ja-JP" dirty="0"/>
              <a:t> </a:t>
            </a:r>
            <a:r>
              <a:rPr lang="en-US" altLang="ja-JP" dirty="0"/>
              <a:t>Web </a:t>
            </a:r>
            <a:r>
              <a:rPr lang="ja-JP" altLang="en-US"/>
              <a:t>の台頭</a:t>
            </a:r>
            <a:endParaRPr lang="en-US" altLang="ja-JP" dirty="0"/>
          </a:p>
          <a:p>
            <a:pPr lvl="1"/>
            <a:r>
              <a:rPr lang="ja-JP" altLang="en-US"/>
              <a:t>ミームが政治思想や信条の拡散に利用</a:t>
            </a:r>
            <a:endParaRPr lang="en-US" altLang="ja-JP" dirty="0"/>
          </a:p>
          <a:p>
            <a:r>
              <a:rPr lang="ja-JP" altLang="en-US"/>
              <a:t>攻撃的なミームの排除</a:t>
            </a:r>
            <a:r>
              <a:rPr lang="en-US" altLang="ja-JP" dirty="0"/>
              <a:t>, </a:t>
            </a:r>
            <a:r>
              <a:rPr lang="ja-JP" altLang="en-US"/>
              <a:t>特定の需要増加</a:t>
            </a:r>
            <a:endParaRPr lang="en-US" altLang="ja-JP" dirty="0"/>
          </a:p>
          <a:p>
            <a:pPr lvl="1"/>
            <a:r>
              <a:rPr lang="ja-JP" altLang="en-US"/>
              <a:t>ミームの起源と影響力を解釈できるツールは少ない</a:t>
            </a:r>
            <a:endParaRPr lang="en-US" altLang="ja-JP" dirty="0"/>
          </a:p>
          <a:p>
            <a:r>
              <a:rPr lang="en-US" altLang="ja-JP" dirty="0"/>
              <a:t> </a:t>
            </a:r>
            <a:r>
              <a:rPr lang="ja-JP" altLang="en-US"/>
              <a:t>パイプライン処理を用いたミームの意味付け</a:t>
            </a:r>
            <a:endParaRPr lang="en-US" altLang="ja-JP" dirty="0"/>
          </a:p>
          <a:p>
            <a:pPr lvl="1"/>
            <a:r>
              <a:rPr lang="ja-JP" altLang="en-US"/>
              <a:t>人種差別的ミームが</a:t>
            </a:r>
            <a:r>
              <a:rPr lang="en-US" altLang="ja-JP" dirty="0"/>
              <a:t> Fringe </a:t>
            </a:r>
            <a:r>
              <a:rPr lang="ja-JP" altLang="en-US"/>
              <a:t>に多く投稿</a:t>
            </a:r>
            <a:endParaRPr lang="en-US" altLang="ja-JP" dirty="0"/>
          </a:p>
          <a:p>
            <a:pPr lvl="1"/>
            <a:r>
              <a:rPr lang="ja-JP" altLang="en-US"/>
              <a:t>政治的ミームは普遍的に存在</a:t>
            </a:r>
            <a:endParaRPr lang="en-US" altLang="ja-JP" dirty="0"/>
          </a:p>
          <a:p>
            <a:pPr lvl="1"/>
            <a:r>
              <a:rPr lang="ja-JP" altLang="en-US"/>
              <a:t>実世界の出来事は政治的ミームの投稿数に影響</a:t>
            </a:r>
            <a:endParaRPr lang="en-US" altLang="ja-JP" dirty="0"/>
          </a:p>
          <a:p>
            <a:r>
              <a:rPr lang="en-US" altLang="ja-JP" dirty="0"/>
              <a:t> </a:t>
            </a:r>
            <a:r>
              <a:rPr lang="ja-JP" altLang="en-US"/>
              <a:t>ホークス過程で複数</a:t>
            </a:r>
            <a:r>
              <a:rPr lang="en-US" altLang="ja-JP" dirty="0"/>
              <a:t> SNS </a:t>
            </a:r>
            <a:r>
              <a:rPr lang="ja-JP" altLang="en-US"/>
              <a:t>に渡るミームの拡散を分析</a:t>
            </a:r>
            <a:endParaRPr lang="en-US" altLang="ja-JP" dirty="0"/>
          </a:p>
          <a:p>
            <a:pPr lvl="1"/>
            <a:r>
              <a:rPr lang="en-US" altLang="ja-JP" dirty="0"/>
              <a:t>/pol/</a:t>
            </a:r>
            <a:r>
              <a:rPr lang="ja-JP" altLang="en-US"/>
              <a:t> の他の</a:t>
            </a:r>
            <a:r>
              <a:rPr lang="en-US" altLang="ja-JP" dirty="0"/>
              <a:t> SNS </a:t>
            </a:r>
            <a:r>
              <a:rPr lang="ja-JP" altLang="en-US"/>
              <a:t>への影響力が最大</a:t>
            </a:r>
            <a:endParaRPr lang="en-US" altLang="ja-JP" dirty="0"/>
          </a:p>
          <a:p>
            <a:pPr lvl="1"/>
            <a:r>
              <a:rPr lang="en-US" altLang="ja-JP" dirty="0" err="1"/>
              <a:t>The_Donald</a:t>
            </a:r>
            <a:r>
              <a:rPr lang="en-US" altLang="ja-JP" dirty="0"/>
              <a:t> </a:t>
            </a:r>
            <a:r>
              <a:rPr lang="ja-JP" altLang="en-US"/>
              <a:t>の他の</a:t>
            </a:r>
            <a:r>
              <a:rPr lang="en-US" altLang="ja-JP" dirty="0"/>
              <a:t> SNS </a:t>
            </a:r>
            <a:r>
              <a:rPr lang="ja-JP" altLang="en-US"/>
              <a:t>への拡散効率が最高</a:t>
            </a:r>
            <a:endParaRPr lang="en-US" altLang="ja-JP" dirty="0"/>
          </a:p>
          <a:p>
            <a:pPr lvl="1"/>
            <a:endParaRPr lang="en-US" altLang="ja-JP" dirty="0"/>
          </a:p>
          <a:p>
            <a:pPr lvl="1"/>
            <a:endParaRPr kumimoji="1" lang="ja-JP" altLang="en-US"/>
          </a:p>
        </p:txBody>
      </p:sp>
      <p:sp>
        <p:nvSpPr>
          <p:cNvPr id="3" name="スライド番号プレースホルダー 2">
            <a:extLst>
              <a:ext uri="{FF2B5EF4-FFF2-40B4-BE49-F238E27FC236}">
                <a16:creationId xmlns:a16="http://schemas.microsoft.com/office/drawing/2014/main" id="{0488D3FE-7F2F-E74D-8625-7D4E3FADA3CC}"/>
              </a:ext>
            </a:extLst>
          </p:cNvPr>
          <p:cNvSpPr>
            <a:spLocks noGrp="1"/>
          </p:cNvSpPr>
          <p:nvPr>
            <p:ph type="sldNum" sz="quarter" idx="12"/>
          </p:nvPr>
        </p:nvSpPr>
        <p:spPr/>
        <p:txBody>
          <a:bodyPr/>
          <a:lstStyle/>
          <a:p>
            <a:fld id="{3E48B941-74AF-4648-A5A2-DF81533F4F8C}" type="slidenum">
              <a:rPr kumimoji="1" lang="ja-JP" altLang="en-US" smtClean="0"/>
              <a:t>14</a:t>
            </a:fld>
            <a:endParaRPr kumimoji="1" lang="ja-JP" altLang="en-US" dirty="0"/>
          </a:p>
        </p:txBody>
      </p:sp>
      <p:sp>
        <p:nvSpPr>
          <p:cNvPr id="4" name="タイトル 3">
            <a:extLst>
              <a:ext uri="{FF2B5EF4-FFF2-40B4-BE49-F238E27FC236}">
                <a16:creationId xmlns:a16="http://schemas.microsoft.com/office/drawing/2014/main" id="{611FC64B-A262-7542-8E2F-A2AF134EE3D4}"/>
              </a:ext>
            </a:extLst>
          </p:cNvPr>
          <p:cNvSpPr>
            <a:spLocks noGrp="1"/>
          </p:cNvSpPr>
          <p:nvPr>
            <p:ph type="title"/>
          </p:nvPr>
        </p:nvSpPr>
        <p:spPr/>
        <p:txBody>
          <a:bodyPr/>
          <a:lstStyle/>
          <a:p>
            <a:r>
              <a:rPr kumimoji="1" lang="ja-JP" altLang="en-US"/>
              <a:t>まとめ</a:t>
            </a:r>
          </a:p>
        </p:txBody>
      </p:sp>
    </p:spTree>
    <p:extLst>
      <p:ext uri="{BB962C8B-B14F-4D97-AF65-F5344CB8AC3E}">
        <p14:creationId xmlns:p14="http://schemas.microsoft.com/office/powerpoint/2010/main" val="3048357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32849B6D-59BB-3C42-99D3-039410F75D2D}"/>
              </a:ext>
            </a:extLst>
          </p:cNvPr>
          <p:cNvSpPr>
            <a:spLocks noGrp="1"/>
          </p:cNvSpPr>
          <p:nvPr>
            <p:ph idx="1"/>
          </p:nvPr>
        </p:nvSpPr>
        <p:spPr>
          <a:xfrm>
            <a:off x="628649" y="1171580"/>
            <a:ext cx="8224405" cy="5326202"/>
          </a:xfrm>
        </p:spPr>
        <p:txBody>
          <a:bodyPr>
            <a:normAutofit/>
          </a:bodyPr>
          <a:lstStyle/>
          <a:p>
            <a:r>
              <a:rPr lang="en-US" altLang="ja-JP" dirty="0"/>
              <a:t> Web </a:t>
            </a:r>
            <a:r>
              <a:rPr lang="ja-JP" altLang="en-US"/>
              <a:t>の台頭</a:t>
            </a:r>
            <a:endParaRPr lang="en-US" altLang="ja-JP" dirty="0"/>
          </a:p>
          <a:p>
            <a:pPr lvl="1"/>
            <a:r>
              <a:rPr lang="ja-JP" altLang="en-US"/>
              <a:t>考え</a:t>
            </a:r>
            <a:r>
              <a:rPr lang="en-US" altLang="ja-JP" dirty="0"/>
              <a:t>, </a:t>
            </a:r>
            <a:r>
              <a:rPr lang="ja-JP" altLang="en-US"/>
              <a:t>文化</a:t>
            </a:r>
            <a:r>
              <a:rPr lang="en-US" altLang="ja-JP" dirty="0"/>
              <a:t>, </a:t>
            </a:r>
            <a:r>
              <a:rPr lang="ja-JP" altLang="en-US"/>
              <a:t>画像</a:t>
            </a:r>
            <a:r>
              <a:rPr lang="en-US" altLang="ja-JP" dirty="0"/>
              <a:t>, </a:t>
            </a:r>
            <a:r>
              <a:rPr lang="ja-JP" altLang="en-US"/>
              <a:t>映像などが今までにない速度で拡散</a:t>
            </a:r>
            <a:endParaRPr kumimoji="1" lang="en-US" altLang="ja-JP" dirty="0"/>
          </a:p>
          <a:p>
            <a:r>
              <a:rPr kumimoji="1" lang="en-US" altLang="ja-JP" dirty="0"/>
              <a:t> </a:t>
            </a:r>
            <a:r>
              <a:rPr kumimoji="1" lang="ja-JP" altLang="en-US"/>
              <a:t>政治思想や信条の拡散に</a:t>
            </a:r>
            <a:r>
              <a:rPr kumimoji="1" lang="ja-JP" altLang="en-US" b="1">
                <a:solidFill>
                  <a:schemeClr val="accent1"/>
                </a:solidFill>
              </a:rPr>
              <a:t>ミーム</a:t>
            </a:r>
            <a:r>
              <a:rPr kumimoji="1" lang="en-US" altLang="ja-JP" b="1" dirty="0">
                <a:solidFill>
                  <a:schemeClr val="accent1"/>
                </a:solidFill>
              </a:rPr>
              <a:t> (meme) </a:t>
            </a:r>
            <a:r>
              <a:rPr kumimoji="1" lang="ja-JP" altLang="en-US"/>
              <a:t>の</a:t>
            </a:r>
            <a:r>
              <a:rPr lang="ja-JP" altLang="en-US"/>
              <a:t>利用</a:t>
            </a:r>
            <a:endParaRPr lang="en-US" altLang="ja-JP" dirty="0"/>
          </a:p>
          <a:p>
            <a:pPr lvl="1"/>
            <a:r>
              <a:rPr kumimoji="1" lang="ja-JP" altLang="en-US"/>
              <a:t>ミーム</a:t>
            </a:r>
            <a:r>
              <a:rPr kumimoji="1" lang="en-US" altLang="ja-JP" dirty="0"/>
              <a:t> : </a:t>
            </a:r>
            <a:r>
              <a:rPr kumimoji="1" lang="ja-JP" altLang="en-US"/>
              <a:t>インターネットで流行する画像や言い回し</a:t>
            </a:r>
            <a:endParaRPr kumimoji="1" lang="en-US" altLang="ja-JP" dirty="0"/>
          </a:p>
          <a:p>
            <a:r>
              <a:rPr lang="en-US" altLang="ja-JP" dirty="0"/>
              <a:t> </a:t>
            </a:r>
            <a:r>
              <a:rPr lang="ja-JP" altLang="en-US"/>
              <a:t>攻撃的なミームの</a:t>
            </a:r>
            <a:r>
              <a:rPr kumimoji="1" lang="ja-JP" altLang="en-US"/>
              <a:t>排除</a:t>
            </a:r>
            <a:r>
              <a:rPr kumimoji="1" lang="en-US" altLang="ja-JP" dirty="0"/>
              <a:t>, </a:t>
            </a:r>
            <a:r>
              <a:rPr kumimoji="1" lang="ja-JP" altLang="en-US"/>
              <a:t>特定の需要増加</a:t>
            </a:r>
            <a:endParaRPr kumimoji="1" lang="en-US" altLang="ja-JP" dirty="0"/>
          </a:p>
          <a:p>
            <a:pPr lvl="1"/>
            <a:r>
              <a:rPr lang="en-US" altLang="ja-JP" dirty="0"/>
              <a:t>e.</a:t>
            </a:r>
            <a:r>
              <a:rPr kumimoji="1" lang="en-US" altLang="ja-JP" dirty="0"/>
              <a:t>g</a:t>
            </a:r>
            <a:r>
              <a:rPr lang="en-US" altLang="ja-JP" dirty="0"/>
              <a:t>. </a:t>
            </a:r>
            <a:r>
              <a:rPr kumimoji="1" lang="ja-JP" altLang="en-US">
                <a:solidFill>
                  <a:schemeClr val="accent1"/>
                </a:solidFill>
              </a:rPr>
              <a:t>人種差別的</a:t>
            </a:r>
            <a:r>
              <a:rPr kumimoji="1" lang="en-US" altLang="ja-JP" dirty="0"/>
              <a:t>, </a:t>
            </a:r>
            <a:r>
              <a:rPr kumimoji="1" lang="ja-JP" altLang="en-US">
                <a:solidFill>
                  <a:schemeClr val="accent2"/>
                </a:solidFill>
              </a:rPr>
              <a:t>政治的</a:t>
            </a:r>
            <a:endParaRPr kumimoji="1" lang="en-US" altLang="ja-JP" dirty="0">
              <a:solidFill>
                <a:schemeClr val="accent2"/>
              </a:solidFill>
            </a:endParaRPr>
          </a:p>
          <a:p>
            <a:r>
              <a:rPr lang="en-US" altLang="ja-JP" dirty="0"/>
              <a:t> </a:t>
            </a:r>
            <a:r>
              <a:rPr lang="ja-JP" altLang="en-US"/>
              <a:t>ミームの起源と影響力を解釈できるツールは少ない</a:t>
            </a:r>
            <a:endParaRPr lang="en-US" altLang="ja-JP" dirty="0"/>
          </a:p>
        </p:txBody>
      </p:sp>
      <p:sp>
        <p:nvSpPr>
          <p:cNvPr id="4" name="タイトル 3">
            <a:extLst>
              <a:ext uri="{FF2B5EF4-FFF2-40B4-BE49-F238E27FC236}">
                <a16:creationId xmlns:a16="http://schemas.microsoft.com/office/drawing/2014/main" id="{25FDADB1-A7B4-2D45-BDB6-5ADA3CD17C45}"/>
              </a:ext>
            </a:extLst>
          </p:cNvPr>
          <p:cNvSpPr>
            <a:spLocks noGrp="1"/>
          </p:cNvSpPr>
          <p:nvPr>
            <p:ph type="title"/>
          </p:nvPr>
        </p:nvSpPr>
        <p:spPr/>
        <p:txBody>
          <a:bodyPr/>
          <a:lstStyle/>
          <a:p>
            <a:r>
              <a:rPr kumimoji="1" lang="ja-JP" altLang="en-US"/>
              <a:t>背景</a:t>
            </a:r>
          </a:p>
        </p:txBody>
      </p:sp>
      <p:pic>
        <p:nvPicPr>
          <p:cNvPr id="5" name="図 4">
            <a:extLst>
              <a:ext uri="{FF2B5EF4-FFF2-40B4-BE49-F238E27FC236}">
                <a16:creationId xmlns:a16="http://schemas.microsoft.com/office/drawing/2014/main" id="{B457B4EC-ABD3-1C46-BB4B-2EEA606173BC}"/>
              </a:ext>
            </a:extLst>
          </p:cNvPr>
          <p:cNvPicPr>
            <a:picLocks noChangeAspect="1"/>
          </p:cNvPicPr>
          <p:nvPr/>
        </p:nvPicPr>
        <p:blipFill>
          <a:blip r:embed="rId3"/>
          <a:stretch>
            <a:fillRect/>
          </a:stretch>
        </p:blipFill>
        <p:spPr>
          <a:xfrm>
            <a:off x="1170278" y="4515292"/>
            <a:ext cx="2858506" cy="1693599"/>
          </a:xfrm>
          <a:prstGeom prst="rect">
            <a:avLst/>
          </a:prstGeom>
        </p:spPr>
      </p:pic>
      <p:pic>
        <p:nvPicPr>
          <p:cNvPr id="6" name="図 5">
            <a:extLst>
              <a:ext uri="{FF2B5EF4-FFF2-40B4-BE49-F238E27FC236}">
                <a16:creationId xmlns:a16="http://schemas.microsoft.com/office/drawing/2014/main" id="{F112C4CC-0072-F54E-B83E-93D97D746131}"/>
              </a:ext>
            </a:extLst>
          </p:cNvPr>
          <p:cNvPicPr>
            <a:picLocks noChangeAspect="1"/>
          </p:cNvPicPr>
          <p:nvPr/>
        </p:nvPicPr>
        <p:blipFill>
          <a:blip r:embed="rId4"/>
          <a:stretch>
            <a:fillRect/>
          </a:stretch>
        </p:blipFill>
        <p:spPr>
          <a:xfrm>
            <a:off x="4065738" y="4489458"/>
            <a:ext cx="1630947" cy="1653704"/>
          </a:xfrm>
          <a:prstGeom prst="rect">
            <a:avLst/>
          </a:prstGeom>
          <a:ln w="44450">
            <a:solidFill>
              <a:schemeClr val="accent1"/>
            </a:solidFill>
          </a:ln>
        </p:spPr>
      </p:pic>
      <p:pic>
        <p:nvPicPr>
          <p:cNvPr id="7" name="図 6">
            <a:extLst>
              <a:ext uri="{FF2B5EF4-FFF2-40B4-BE49-F238E27FC236}">
                <a16:creationId xmlns:a16="http://schemas.microsoft.com/office/drawing/2014/main" id="{16F3F812-3676-ED4D-8F5F-6C85B98690D1}"/>
              </a:ext>
            </a:extLst>
          </p:cNvPr>
          <p:cNvPicPr>
            <a:picLocks noChangeAspect="1"/>
          </p:cNvPicPr>
          <p:nvPr/>
        </p:nvPicPr>
        <p:blipFill>
          <a:blip r:embed="rId5"/>
          <a:stretch>
            <a:fillRect/>
          </a:stretch>
        </p:blipFill>
        <p:spPr>
          <a:xfrm>
            <a:off x="5799488" y="4484623"/>
            <a:ext cx="1776607" cy="1675409"/>
          </a:xfrm>
          <a:prstGeom prst="rect">
            <a:avLst/>
          </a:prstGeom>
          <a:ln w="44450">
            <a:solidFill>
              <a:schemeClr val="accent2"/>
            </a:solidFill>
          </a:ln>
        </p:spPr>
      </p:pic>
      <p:sp>
        <p:nvSpPr>
          <p:cNvPr id="10" name="スライド番号プレースホルダー 2">
            <a:extLst>
              <a:ext uri="{FF2B5EF4-FFF2-40B4-BE49-F238E27FC236}">
                <a16:creationId xmlns:a16="http://schemas.microsoft.com/office/drawing/2014/main" id="{85A2FF77-9EAE-574E-A9FD-9B1869693EDB}"/>
              </a:ext>
            </a:extLst>
          </p:cNvPr>
          <p:cNvSpPr>
            <a:spLocks noGrp="1"/>
          </p:cNvSpPr>
          <p:nvPr>
            <p:ph type="sldNum" sz="quarter" idx="12"/>
          </p:nvPr>
        </p:nvSpPr>
        <p:spPr>
          <a:xfrm>
            <a:off x="6457950" y="6356351"/>
            <a:ext cx="2057400" cy="365125"/>
          </a:xfrm>
        </p:spPr>
        <p:txBody>
          <a:bodyPr/>
          <a:lstStyle/>
          <a:p>
            <a:fld id="{3E48B941-74AF-4648-A5A2-DF81533F4F8C}" type="slidenum">
              <a:rPr kumimoji="1" lang="ja-JP" altLang="en-US" smtClean="0"/>
              <a:t>2</a:t>
            </a:fld>
            <a:endParaRPr kumimoji="1" lang="ja-JP" altLang="en-US" dirty="0"/>
          </a:p>
        </p:txBody>
      </p:sp>
    </p:spTree>
    <p:extLst>
      <p:ext uri="{BB962C8B-B14F-4D97-AF65-F5344CB8AC3E}">
        <p14:creationId xmlns:p14="http://schemas.microsoft.com/office/powerpoint/2010/main" val="1336824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BBA27CCD-12CF-EA40-B210-EAA8DC2BB930}"/>
              </a:ext>
            </a:extLst>
          </p:cNvPr>
          <p:cNvSpPr>
            <a:spLocks noGrp="1"/>
          </p:cNvSpPr>
          <p:nvPr>
            <p:ph idx="1"/>
          </p:nvPr>
        </p:nvSpPr>
        <p:spPr>
          <a:xfrm>
            <a:off x="628649" y="1171580"/>
            <a:ext cx="8515351" cy="5313363"/>
          </a:xfrm>
        </p:spPr>
        <p:txBody>
          <a:bodyPr/>
          <a:lstStyle/>
          <a:p>
            <a:r>
              <a:rPr lang="en-US" altLang="ja-JP" dirty="0"/>
              <a:t> </a:t>
            </a:r>
            <a:r>
              <a:rPr lang="en" altLang="ja-JP" dirty="0"/>
              <a:t>L. Weng, F. </a:t>
            </a:r>
            <a:r>
              <a:rPr lang="en" altLang="ja-JP" dirty="0" err="1"/>
              <a:t>Menczer</a:t>
            </a:r>
            <a:r>
              <a:rPr lang="en" altLang="ja-JP" dirty="0"/>
              <a:t>, and Y.-Y. </a:t>
            </a:r>
            <a:r>
              <a:rPr lang="en" altLang="ja-JP" dirty="0" err="1"/>
              <a:t>Ahn</a:t>
            </a:r>
            <a:r>
              <a:rPr lang="en" altLang="ja-JP" dirty="0"/>
              <a:t>. Predicting Successful Memes Using Network and Community Structure. In ICWSM, 2014. </a:t>
            </a:r>
            <a:endParaRPr lang="en-US" altLang="ja-JP" dirty="0"/>
          </a:p>
          <a:p>
            <a:pPr lvl="1"/>
            <a:r>
              <a:rPr lang="en-US" altLang="ja-JP" dirty="0"/>
              <a:t>Twitter </a:t>
            </a:r>
            <a:r>
              <a:rPr lang="ja-JP" altLang="en-US"/>
              <a:t>の</a:t>
            </a:r>
            <a:r>
              <a:rPr lang="en-US" altLang="ja-JP" dirty="0"/>
              <a:t> </a:t>
            </a:r>
            <a:r>
              <a:rPr lang="ja-JP" altLang="en-US"/>
              <a:t>ハッシュタグからミームの人気度調査</a:t>
            </a:r>
            <a:endParaRPr lang="en-US" altLang="ja-JP" dirty="0">
              <a:solidFill>
                <a:schemeClr val="accent1"/>
              </a:solidFill>
            </a:endParaRPr>
          </a:p>
          <a:p>
            <a:r>
              <a:rPr lang="en-US" altLang="ja-JP" dirty="0"/>
              <a:t> </a:t>
            </a:r>
            <a:r>
              <a:rPr lang="en" altLang="ja-JP" dirty="0"/>
              <a:t>L. A. Adamic, T. M. Lento, E. Adar, and P. C. Ng. Information Evolution in Social Networks. In WSDM, 2016.</a:t>
            </a:r>
          </a:p>
          <a:p>
            <a:pPr lvl="1"/>
            <a:r>
              <a:rPr lang="en-US" altLang="ja-JP" dirty="0"/>
              <a:t>Facebook </a:t>
            </a:r>
            <a:r>
              <a:rPr lang="ja-JP" altLang="en-US"/>
              <a:t>間の伝搬の過程で新しいミームが生まれることを証明</a:t>
            </a:r>
          </a:p>
        </p:txBody>
      </p:sp>
      <p:sp>
        <p:nvSpPr>
          <p:cNvPr id="3" name="スライド番号プレースホルダー 2">
            <a:extLst>
              <a:ext uri="{FF2B5EF4-FFF2-40B4-BE49-F238E27FC236}">
                <a16:creationId xmlns:a16="http://schemas.microsoft.com/office/drawing/2014/main" id="{A0C7AB33-F964-BF4A-A806-0D20C26B1DF9}"/>
              </a:ext>
            </a:extLst>
          </p:cNvPr>
          <p:cNvSpPr>
            <a:spLocks noGrp="1"/>
          </p:cNvSpPr>
          <p:nvPr>
            <p:ph type="sldNum" sz="quarter" idx="12"/>
          </p:nvPr>
        </p:nvSpPr>
        <p:spPr/>
        <p:txBody>
          <a:bodyPr/>
          <a:lstStyle/>
          <a:p>
            <a:fld id="{3E48B941-74AF-4648-A5A2-DF81533F4F8C}" type="slidenum">
              <a:rPr kumimoji="1" lang="ja-JP" altLang="en-US" smtClean="0"/>
              <a:t>3</a:t>
            </a:fld>
            <a:endParaRPr kumimoji="1" lang="ja-JP" altLang="en-US" dirty="0"/>
          </a:p>
        </p:txBody>
      </p:sp>
      <p:sp>
        <p:nvSpPr>
          <p:cNvPr id="4" name="タイトル 3">
            <a:extLst>
              <a:ext uri="{FF2B5EF4-FFF2-40B4-BE49-F238E27FC236}">
                <a16:creationId xmlns:a16="http://schemas.microsoft.com/office/drawing/2014/main" id="{EDBFC58A-861E-D445-8093-0398C9D58255}"/>
              </a:ext>
            </a:extLst>
          </p:cNvPr>
          <p:cNvSpPr>
            <a:spLocks noGrp="1"/>
          </p:cNvSpPr>
          <p:nvPr>
            <p:ph type="title"/>
          </p:nvPr>
        </p:nvSpPr>
        <p:spPr/>
        <p:txBody>
          <a:bodyPr/>
          <a:lstStyle/>
          <a:p>
            <a:r>
              <a:rPr lang="ja-JP" altLang="en-US"/>
              <a:t>関連研究</a:t>
            </a:r>
            <a:endParaRPr kumimoji="1" lang="ja-JP" altLang="en-US"/>
          </a:p>
        </p:txBody>
      </p:sp>
      <p:sp>
        <p:nvSpPr>
          <p:cNvPr id="5" name="正方形/長方形 4">
            <a:extLst>
              <a:ext uri="{FF2B5EF4-FFF2-40B4-BE49-F238E27FC236}">
                <a16:creationId xmlns:a16="http://schemas.microsoft.com/office/drawing/2014/main" id="{4CDA55DF-E3B6-7542-BE4A-51FAE57A965D}"/>
              </a:ext>
            </a:extLst>
          </p:cNvPr>
          <p:cNvSpPr/>
          <p:nvPr/>
        </p:nvSpPr>
        <p:spPr>
          <a:xfrm>
            <a:off x="1058304" y="3973782"/>
            <a:ext cx="7225552" cy="1628138"/>
          </a:xfrm>
          <a:prstGeom prst="rect">
            <a:avLst/>
          </a:prstGeom>
          <a:ln>
            <a:solidFill>
              <a:schemeClr val="tx2"/>
            </a:solidFill>
          </a:ln>
        </p:spPr>
        <p:txBody>
          <a:bodyPr wrap="square">
            <a:spAutoFit/>
          </a:bodyPr>
          <a:lstStyle/>
          <a:p>
            <a:pPr algn="ctr">
              <a:lnSpc>
                <a:spcPct val="150000"/>
              </a:lnSpc>
              <a:spcAft>
                <a:spcPts val="1200"/>
              </a:spcAft>
              <a:buClr>
                <a:srgbClr val="000000"/>
              </a:buClr>
            </a:pPr>
            <a:r>
              <a:rPr lang="ja-JP" altLang="en-US" sz="2400" b="1" u="sng">
                <a:solidFill>
                  <a:schemeClr val="accent1"/>
                </a:solidFill>
                <a:latin typeface="Helvetica Neue 本文" charset="0"/>
                <a:ea typeface="メイリオ" charset="-128"/>
                <a:cs typeface="Meiryo" charset="-128"/>
              </a:rPr>
              <a:t>時間側面からのアプローチ手法は未実施</a:t>
            </a:r>
            <a:endParaRPr lang="en-US" altLang="ja-JP" sz="2400" b="1" u="sng" dirty="0">
              <a:solidFill>
                <a:schemeClr val="accent1"/>
              </a:solidFill>
              <a:latin typeface="Helvetica Neue 本文" charset="0"/>
              <a:ea typeface="メイリオ" charset="-128"/>
              <a:cs typeface="Meiryo" charset="-128"/>
            </a:endParaRPr>
          </a:p>
          <a:p>
            <a:pPr algn="ctr">
              <a:lnSpc>
                <a:spcPct val="90000"/>
              </a:lnSpc>
              <a:spcAft>
                <a:spcPts val="1200"/>
              </a:spcAft>
              <a:buClr>
                <a:srgbClr val="000000"/>
              </a:buClr>
            </a:pPr>
            <a:r>
              <a:rPr lang="ja-JP" altLang="en-US" sz="2400" b="1" u="sng">
                <a:solidFill>
                  <a:schemeClr val="accent1"/>
                </a:solidFill>
                <a:latin typeface="Helvetica Neue 本文" charset="0"/>
                <a:ea typeface="メイリオ" charset="-128"/>
                <a:cs typeface="Meiryo" charset="-128"/>
              </a:rPr>
              <a:t>マルチプラットフォームに非対応</a:t>
            </a:r>
            <a:endParaRPr lang="en-US" altLang="ja-JP" sz="2400" b="1" u="sng" dirty="0">
              <a:solidFill>
                <a:schemeClr val="accent1"/>
              </a:solidFill>
              <a:latin typeface="Helvetica Neue 本文" charset="0"/>
              <a:ea typeface="メイリオ" charset="-128"/>
              <a:cs typeface="Meiryo" charset="-128"/>
            </a:endParaRPr>
          </a:p>
          <a:p>
            <a:pPr algn="ctr">
              <a:lnSpc>
                <a:spcPct val="90000"/>
              </a:lnSpc>
              <a:spcAft>
                <a:spcPts val="1200"/>
              </a:spcAft>
              <a:buClr>
                <a:srgbClr val="000000"/>
              </a:buClr>
            </a:pPr>
            <a:r>
              <a:rPr lang="ja-JP" altLang="en-US" sz="2400" b="1" u="sng">
                <a:solidFill>
                  <a:schemeClr val="accent1"/>
                </a:solidFill>
                <a:latin typeface="Helvetica Neue 本文" charset="0"/>
                <a:ea typeface="メイリオ" charset="-128"/>
                <a:cs typeface="Meiryo" charset="-128"/>
              </a:rPr>
              <a:t>複数</a:t>
            </a:r>
            <a:r>
              <a:rPr lang="en-US" altLang="ja-JP" sz="2400" b="1" u="sng" dirty="0">
                <a:solidFill>
                  <a:schemeClr val="accent1"/>
                </a:solidFill>
                <a:latin typeface="Helvetica Neue 本文" charset="0"/>
                <a:ea typeface="メイリオ" charset="-128"/>
                <a:cs typeface="Meiryo" charset="-128"/>
              </a:rPr>
              <a:t> SNS </a:t>
            </a:r>
            <a:r>
              <a:rPr lang="ja-JP" altLang="en-US" sz="2400" b="1" u="sng">
                <a:solidFill>
                  <a:schemeClr val="accent1"/>
                </a:solidFill>
                <a:latin typeface="Helvetica Neue 本文" charset="0"/>
                <a:ea typeface="メイリオ" charset="-128"/>
                <a:cs typeface="Meiryo" charset="-128"/>
              </a:rPr>
              <a:t>間のミームの伝搬の検知はできなかった</a:t>
            </a:r>
            <a:endParaRPr lang="en-US" altLang="ja-JP" sz="2400" b="1" u="sng" dirty="0">
              <a:solidFill>
                <a:schemeClr val="accent1"/>
              </a:solidFill>
              <a:latin typeface="Helvetica Neue 本文" charset="0"/>
              <a:ea typeface="メイリオ" charset="-128"/>
              <a:cs typeface="Meiryo" charset="-128"/>
            </a:endParaRPr>
          </a:p>
        </p:txBody>
      </p:sp>
    </p:spTree>
    <p:extLst>
      <p:ext uri="{BB962C8B-B14F-4D97-AF65-F5344CB8AC3E}">
        <p14:creationId xmlns:p14="http://schemas.microsoft.com/office/powerpoint/2010/main" val="1086745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628650" y="1171579"/>
            <a:ext cx="8362950" cy="5960741"/>
          </a:xfrm>
        </p:spPr>
        <p:txBody>
          <a:bodyPr>
            <a:normAutofit/>
          </a:bodyPr>
          <a:lstStyle/>
          <a:p>
            <a:r>
              <a:rPr lang="en-US" altLang="ja-JP" dirty="0"/>
              <a:t> 2016/07/01 </a:t>
            </a:r>
            <a:r>
              <a:rPr lang="ja-JP" altLang="en-US" dirty="0"/>
              <a:t>から</a:t>
            </a:r>
            <a:r>
              <a:rPr lang="en-US" altLang="ja-JP" dirty="0"/>
              <a:t> 2017/07/31 </a:t>
            </a:r>
            <a:r>
              <a:rPr lang="ja-JP" altLang="en-US" dirty="0"/>
              <a:t>のデータを利用</a:t>
            </a:r>
            <a:endParaRPr lang="en-US" altLang="ja-JP" b="1" dirty="0">
              <a:solidFill>
                <a:schemeClr val="accent2"/>
              </a:solidFill>
            </a:endParaRPr>
          </a:p>
          <a:p>
            <a:r>
              <a:rPr lang="en-US" altLang="ja-JP" b="1" dirty="0">
                <a:solidFill>
                  <a:schemeClr val="accent1"/>
                </a:solidFill>
              </a:rPr>
              <a:t> Fringe :</a:t>
            </a:r>
            <a:r>
              <a:rPr lang="en-US" altLang="ja-JP" b="1" dirty="0">
                <a:solidFill>
                  <a:schemeClr val="accent2"/>
                </a:solidFill>
              </a:rPr>
              <a:t> </a:t>
            </a:r>
            <a:r>
              <a:rPr lang="ja-JP" altLang="en-US" b="1">
                <a:solidFill>
                  <a:schemeClr val="accent1"/>
                </a:solidFill>
              </a:rPr>
              <a:t>悪意を含むミームが拡散されやすい</a:t>
            </a:r>
            <a:r>
              <a:rPr lang="en-US" altLang="ja-JP" b="1" dirty="0">
                <a:solidFill>
                  <a:schemeClr val="accent1"/>
                </a:solidFill>
              </a:rPr>
              <a:t> SNS</a:t>
            </a:r>
          </a:p>
          <a:p>
            <a:pPr lvl="1"/>
            <a:r>
              <a:rPr lang="en-US" altLang="ja-JP" dirty="0" err="1"/>
              <a:t>The_Donald</a:t>
            </a:r>
            <a:endParaRPr lang="en-US" altLang="ja-JP" dirty="0"/>
          </a:p>
          <a:p>
            <a:pPr lvl="2"/>
            <a:r>
              <a:rPr lang="ja-JP" altLang="en-US" dirty="0"/>
              <a:t>ニュース集計サイト</a:t>
            </a:r>
            <a:r>
              <a:rPr lang="en-US" altLang="ja-JP" dirty="0"/>
              <a:t> Reddit </a:t>
            </a:r>
            <a:r>
              <a:rPr lang="ja-JP" altLang="en-US"/>
              <a:t>でのトランプ</a:t>
            </a:r>
            <a:r>
              <a:rPr lang="ja-JP" altLang="en-US" dirty="0"/>
              <a:t>についてのチャンネル</a:t>
            </a:r>
            <a:endParaRPr lang="en-US" altLang="ja-JP" dirty="0"/>
          </a:p>
          <a:p>
            <a:pPr lvl="1"/>
            <a:r>
              <a:rPr lang="en-US" altLang="ja-JP" dirty="0"/>
              <a:t>/pol/</a:t>
            </a:r>
          </a:p>
          <a:p>
            <a:pPr lvl="2"/>
            <a:r>
              <a:rPr lang="en-US" altLang="ja-JP" dirty="0"/>
              <a:t>4chan </a:t>
            </a:r>
            <a:r>
              <a:rPr lang="ja-JP" altLang="en-US" dirty="0"/>
              <a:t>という匿名の掲示板の政治板</a:t>
            </a:r>
            <a:endParaRPr lang="en-US" altLang="ja-JP" dirty="0"/>
          </a:p>
          <a:p>
            <a:pPr lvl="1"/>
            <a:r>
              <a:rPr lang="en-US" altLang="ja-JP" dirty="0"/>
              <a:t>Gab</a:t>
            </a:r>
          </a:p>
          <a:p>
            <a:pPr lvl="2"/>
            <a:r>
              <a:rPr lang="ja-JP" altLang="en-US"/>
              <a:t>ほとんど規制がない</a:t>
            </a:r>
            <a:r>
              <a:rPr lang="en-US" altLang="ja-JP" dirty="0"/>
              <a:t>, </a:t>
            </a:r>
            <a:r>
              <a:rPr lang="ja-JP" altLang="en-US"/>
              <a:t>言論の自由をモットーとした</a:t>
            </a:r>
            <a:r>
              <a:rPr lang="en-US" altLang="ja-JP" dirty="0"/>
              <a:t> SNS</a:t>
            </a:r>
          </a:p>
          <a:p>
            <a:r>
              <a:rPr lang="en-US" altLang="ja-JP" b="1" dirty="0">
                <a:solidFill>
                  <a:schemeClr val="accent1"/>
                </a:solidFill>
              </a:rPr>
              <a:t> Mainstream : </a:t>
            </a:r>
            <a:r>
              <a:rPr lang="ja-JP" altLang="en-US" b="1">
                <a:solidFill>
                  <a:schemeClr val="accent1"/>
                </a:solidFill>
              </a:rPr>
              <a:t>悪意のない</a:t>
            </a:r>
            <a:r>
              <a:rPr kumimoji="1" lang="ja-JP" altLang="en-US" b="1">
                <a:solidFill>
                  <a:schemeClr val="accent1"/>
                </a:solidFill>
              </a:rPr>
              <a:t>ミームが拡散されやすい</a:t>
            </a:r>
            <a:r>
              <a:rPr kumimoji="1" lang="en-US" altLang="ja-JP" b="1" dirty="0">
                <a:solidFill>
                  <a:schemeClr val="accent1"/>
                </a:solidFill>
              </a:rPr>
              <a:t> SNS</a:t>
            </a:r>
            <a:endParaRPr lang="en-US" altLang="ja-JP" b="1" dirty="0">
              <a:solidFill>
                <a:schemeClr val="accent1"/>
              </a:solidFill>
            </a:endParaRPr>
          </a:p>
          <a:p>
            <a:pPr lvl="1"/>
            <a:r>
              <a:rPr lang="en-US" altLang="ja-JP" dirty="0"/>
              <a:t>Twitter </a:t>
            </a:r>
          </a:p>
          <a:p>
            <a:pPr lvl="1"/>
            <a:r>
              <a:rPr lang="en-US" altLang="ja-JP" dirty="0"/>
              <a:t>Reddit</a:t>
            </a:r>
          </a:p>
          <a:p>
            <a:endParaRPr kumimoji="1" lang="ja-JP" altLang="en-US" dirty="0"/>
          </a:p>
        </p:txBody>
      </p:sp>
      <p:sp>
        <p:nvSpPr>
          <p:cNvPr id="4" name="スライド番号プレースホルダー 3"/>
          <p:cNvSpPr>
            <a:spLocks noGrp="1"/>
          </p:cNvSpPr>
          <p:nvPr>
            <p:ph type="sldNum" sz="quarter" idx="12"/>
          </p:nvPr>
        </p:nvSpPr>
        <p:spPr/>
        <p:txBody>
          <a:bodyPr/>
          <a:lstStyle/>
          <a:p>
            <a:fld id="{3E48B941-74AF-4648-A5A2-DF81533F4F8C}" type="slidenum">
              <a:rPr kumimoji="1" lang="ja-JP" altLang="en-US" smtClean="0"/>
              <a:t>4</a:t>
            </a:fld>
            <a:endParaRPr kumimoji="1" lang="ja-JP" altLang="en-US" dirty="0"/>
          </a:p>
        </p:txBody>
      </p:sp>
      <p:sp>
        <p:nvSpPr>
          <p:cNvPr id="9" name="タイトル 8">
            <a:extLst>
              <a:ext uri="{FF2B5EF4-FFF2-40B4-BE49-F238E27FC236}">
                <a16:creationId xmlns:a16="http://schemas.microsoft.com/office/drawing/2014/main" id="{E3623E24-1C8C-E143-8B64-1BBDDDA9412F}"/>
              </a:ext>
            </a:extLst>
          </p:cNvPr>
          <p:cNvSpPr>
            <a:spLocks noGrp="1"/>
          </p:cNvSpPr>
          <p:nvPr>
            <p:ph type="title"/>
          </p:nvPr>
        </p:nvSpPr>
        <p:spPr/>
        <p:txBody>
          <a:bodyPr/>
          <a:lstStyle/>
          <a:p>
            <a:r>
              <a:rPr lang="ja-JP" altLang="en-US"/>
              <a:t>データセット｜</a:t>
            </a:r>
            <a:r>
              <a:rPr lang="en-US" altLang="ja-JP" dirty="0"/>
              <a:t>SNS </a:t>
            </a:r>
            <a:r>
              <a:rPr lang="ja-JP" altLang="en-US"/>
              <a:t>サイト</a:t>
            </a:r>
          </a:p>
        </p:txBody>
      </p:sp>
    </p:spTree>
    <p:extLst>
      <p:ext uri="{BB962C8B-B14F-4D97-AF65-F5344CB8AC3E}">
        <p14:creationId xmlns:p14="http://schemas.microsoft.com/office/powerpoint/2010/main" val="3348866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628650" y="1171579"/>
            <a:ext cx="8020050" cy="3940067"/>
          </a:xfrm>
        </p:spPr>
        <p:txBody>
          <a:bodyPr>
            <a:normAutofit/>
          </a:bodyPr>
          <a:lstStyle/>
          <a:p>
            <a:r>
              <a:rPr lang="en-US" altLang="ja-JP" b="1" dirty="0">
                <a:solidFill>
                  <a:schemeClr val="accent2"/>
                </a:solidFill>
              </a:rPr>
              <a:t> </a:t>
            </a:r>
            <a:r>
              <a:rPr lang="en-US" altLang="ja-JP" b="1" dirty="0">
                <a:solidFill>
                  <a:schemeClr val="accent1"/>
                </a:solidFill>
              </a:rPr>
              <a:t>Know Your Meme (KYM)</a:t>
            </a:r>
          </a:p>
          <a:p>
            <a:pPr lvl="1"/>
            <a:r>
              <a:rPr lang="ja-JP" altLang="en-US" b="1" dirty="0">
                <a:solidFill>
                  <a:schemeClr val="accent2"/>
                </a:solidFill>
              </a:rPr>
              <a:t>ミームの辞書をまとめたクラウドソーシングサービス</a:t>
            </a:r>
            <a:endParaRPr lang="en-US" altLang="ja-JP" b="1" dirty="0">
              <a:solidFill>
                <a:schemeClr val="accent2"/>
              </a:solidFill>
            </a:endParaRPr>
          </a:p>
          <a:p>
            <a:pPr lvl="1"/>
            <a:r>
              <a:rPr lang="ja-JP" altLang="en-US" dirty="0"/>
              <a:t>ミームに対して役立つメタデータを供給</a:t>
            </a:r>
            <a:endParaRPr kumimoji="1" lang="en-US" altLang="ja-JP" dirty="0"/>
          </a:p>
          <a:p>
            <a:pPr lvl="2"/>
            <a:r>
              <a:rPr lang="ja-JP" altLang="en-US" dirty="0"/>
              <a:t>起源</a:t>
            </a:r>
            <a:endParaRPr lang="en-US" altLang="ja-JP" dirty="0"/>
          </a:p>
          <a:p>
            <a:pPr lvl="2"/>
            <a:r>
              <a:rPr kumimoji="1" lang="ja-JP" altLang="en-US" dirty="0"/>
              <a:t>キーワードタグ</a:t>
            </a:r>
            <a:endParaRPr kumimoji="1" lang="en-US" altLang="ja-JP" dirty="0"/>
          </a:p>
          <a:p>
            <a:pPr lvl="2"/>
            <a:r>
              <a:rPr kumimoji="1" lang="ja-JP" altLang="en-US" dirty="0"/>
              <a:t>説明</a:t>
            </a:r>
            <a:endParaRPr kumimoji="1" lang="en-US" altLang="ja-JP" dirty="0"/>
          </a:p>
          <a:p>
            <a:pPr lvl="2"/>
            <a:r>
              <a:rPr lang="ja-JP" altLang="en-US" dirty="0"/>
              <a:t>例</a:t>
            </a:r>
            <a:endParaRPr lang="en-US" altLang="ja-JP" dirty="0"/>
          </a:p>
          <a:p>
            <a:pPr lvl="2"/>
            <a:r>
              <a:rPr kumimoji="1" lang="ja-JP" altLang="en-US" dirty="0"/>
              <a:t>イメージギャラリー</a:t>
            </a:r>
            <a:endParaRPr kumimoji="1" lang="en-US" altLang="ja-JP" dirty="0"/>
          </a:p>
          <a:p>
            <a:pPr lvl="1"/>
            <a:endParaRPr kumimoji="1"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3E48B941-74AF-4648-A5A2-DF81533F4F8C}" type="slidenum">
              <a:rPr kumimoji="1" lang="ja-JP" altLang="en-US" smtClean="0"/>
              <a:t>5</a:t>
            </a:fld>
            <a:endParaRPr kumimoji="1" lang="ja-JP" altLang="en-US"/>
          </a:p>
        </p:txBody>
      </p:sp>
      <p:graphicFrame>
        <p:nvGraphicFramePr>
          <p:cNvPr id="6" name="表 5"/>
          <p:cNvGraphicFramePr>
            <a:graphicFrameLocks noGrp="1"/>
          </p:cNvGraphicFramePr>
          <p:nvPr>
            <p:extLst/>
          </p:nvPr>
        </p:nvGraphicFramePr>
        <p:xfrm>
          <a:off x="961697" y="4615961"/>
          <a:ext cx="7287064" cy="1780936"/>
        </p:xfrm>
        <a:graphic>
          <a:graphicData uri="http://schemas.openxmlformats.org/drawingml/2006/table">
            <a:tbl>
              <a:tblPr firstRow="1" bandRow="1">
                <a:tableStyleId>{5C22544A-7EE6-4342-B048-85BDC9FD1C3A}</a:tableStyleId>
              </a:tblPr>
              <a:tblGrid>
                <a:gridCol w="1997458">
                  <a:extLst>
                    <a:ext uri="{9D8B030D-6E8A-4147-A177-3AD203B41FA5}">
                      <a16:colId xmlns:a16="http://schemas.microsoft.com/office/drawing/2014/main" val="20000"/>
                    </a:ext>
                  </a:extLst>
                </a:gridCol>
                <a:gridCol w="1187728">
                  <a:extLst>
                    <a:ext uri="{9D8B030D-6E8A-4147-A177-3AD203B41FA5}">
                      <a16:colId xmlns:a16="http://schemas.microsoft.com/office/drawing/2014/main" val="20001"/>
                    </a:ext>
                  </a:extLst>
                </a:gridCol>
                <a:gridCol w="1157185">
                  <a:extLst>
                    <a:ext uri="{9D8B030D-6E8A-4147-A177-3AD203B41FA5}">
                      <a16:colId xmlns:a16="http://schemas.microsoft.com/office/drawing/2014/main" val="20002"/>
                    </a:ext>
                  </a:extLst>
                </a:gridCol>
                <a:gridCol w="916661">
                  <a:extLst>
                    <a:ext uri="{9D8B030D-6E8A-4147-A177-3AD203B41FA5}">
                      <a16:colId xmlns:a16="http://schemas.microsoft.com/office/drawing/2014/main" val="20003"/>
                    </a:ext>
                  </a:extLst>
                </a:gridCol>
                <a:gridCol w="1014016">
                  <a:extLst>
                    <a:ext uri="{9D8B030D-6E8A-4147-A177-3AD203B41FA5}">
                      <a16:colId xmlns:a16="http://schemas.microsoft.com/office/drawing/2014/main" val="20004"/>
                    </a:ext>
                  </a:extLst>
                </a:gridCol>
                <a:gridCol w="1014016">
                  <a:extLst>
                    <a:ext uri="{9D8B030D-6E8A-4147-A177-3AD203B41FA5}">
                      <a16:colId xmlns:a16="http://schemas.microsoft.com/office/drawing/2014/main" val="20005"/>
                    </a:ext>
                  </a:extLst>
                </a:gridCol>
              </a:tblGrid>
              <a:tr h="439814">
                <a:tc>
                  <a:txBody>
                    <a:bodyPr/>
                    <a:lstStyle/>
                    <a:p>
                      <a:pPr algn="ctr"/>
                      <a:endParaRPr kumimoji="1" lang="ja-JP" altLang="en-US" sz="2200" dirty="0">
                        <a:latin typeface="Meiryo" charset="-128"/>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Twitter</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Reddit</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/pol/</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Gab</a:t>
                      </a:r>
                      <a:endParaRPr kumimoji="1" lang="ja-JP" altLang="en-US" sz="2200" dirty="0">
                        <a:latin typeface="+mn-lt"/>
                        <a:ea typeface="Meiryo" charset="-128"/>
                        <a:cs typeface="Meiryo" charset="-128"/>
                      </a:endParaRPr>
                    </a:p>
                  </a:txBody>
                  <a:tcPr marL="109954" marR="109954" marT="54977" marB="54977"/>
                </a:tc>
                <a:tc>
                  <a:txBody>
                    <a:bodyPr/>
                    <a:lstStyle/>
                    <a:p>
                      <a:pPr algn="ctr"/>
                      <a:r>
                        <a:rPr kumimoji="1" lang="en-US" altLang="ja-JP" sz="2200" dirty="0">
                          <a:latin typeface="+mn-lt"/>
                          <a:ea typeface="Meiryo" charset="-128"/>
                          <a:cs typeface="Meiryo" charset="-128"/>
                        </a:rPr>
                        <a:t>KYM</a:t>
                      </a:r>
                      <a:endParaRPr kumimoji="1" lang="ja-JP" altLang="en-US" sz="2200" dirty="0">
                        <a:latin typeface="+mn-lt"/>
                        <a:ea typeface="Meiryo" charset="-128"/>
                        <a:cs typeface="Meiryo" charset="-128"/>
                      </a:endParaRPr>
                    </a:p>
                  </a:txBody>
                  <a:tcPr marL="109954" marR="109954" marT="54977" marB="54977"/>
                </a:tc>
                <a:extLst>
                  <a:ext uri="{0D108BD9-81ED-4DB2-BD59-A6C34878D82A}">
                    <a16:rowId xmlns:a16="http://schemas.microsoft.com/office/drawing/2014/main" val="10000"/>
                  </a:ext>
                </a:extLst>
              </a:tr>
              <a:tr h="439814">
                <a:tc>
                  <a:txBody>
                    <a:bodyPr/>
                    <a:lstStyle/>
                    <a:p>
                      <a:pPr algn="ctr"/>
                      <a:r>
                        <a:rPr kumimoji="1" lang="ja-JP" altLang="en-US" sz="2200" dirty="0">
                          <a:solidFill>
                            <a:schemeClr val="tx2"/>
                          </a:solidFill>
                          <a:latin typeface="Meiryo" charset="-128"/>
                          <a:ea typeface="Meiryo" charset="-128"/>
                          <a:cs typeface="Meiryo" charset="-128"/>
                        </a:rPr>
                        <a:t>投稿数</a:t>
                      </a: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1.4 B</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1.0 B</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48 M</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12 M</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15 K</a:t>
                      </a:r>
                      <a:endParaRPr kumimoji="1" lang="ja-JP" altLang="en-US" sz="2200" dirty="0">
                        <a:solidFill>
                          <a:schemeClr val="tx2"/>
                        </a:solidFill>
                        <a:latin typeface="+mn-lt"/>
                        <a:ea typeface="Meiryo" charset="-128"/>
                        <a:cs typeface="Meiryo" charset="-128"/>
                      </a:endParaRPr>
                    </a:p>
                  </a:txBody>
                  <a:tcPr marL="109954" marR="109954" marT="54977" marB="54977"/>
                </a:tc>
                <a:extLst>
                  <a:ext uri="{0D108BD9-81ED-4DB2-BD59-A6C34878D82A}">
                    <a16:rowId xmlns:a16="http://schemas.microsoft.com/office/drawing/2014/main" val="10001"/>
                  </a:ext>
                </a:extLst>
              </a:tr>
              <a:tr h="439814">
                <a:tc>
                  <a:txBody>
                    <a:bodyPr/>
                    <a:lstStyle/>
                    <a:p>
                      <a:pPr algn="ctr"/>
                      <a:r>
                        <a:rPr kumimoji="1" lang="ja-JP" altLang="en-US" sz="2200" dirty="0">
                          <a:solidFill>
                            <a:schemeClr val="tx2"/>
                          </a:solidFill>
                          <a:latin typeface="Meiryo" charset="-128"/>
                          <a:ea typeface="Meiryo" charset="-128"/>
                          <a:cs typeface="Meiryo" charset="-128"/>
                        </a:rPr>
                        <a:t>画像付投稿数</a:t>
                      </a: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242 M</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62 M</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13 M</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955 K</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15 K</a:t>
                      </a:r>
                      <a:endParaRPr kumimoji="1" lang="ja-JP" altLang="en-US" sz="2200" dirty="0">
                        <a:solidFill>
                          <a:schemeClr val="tx2"/>
                        </a:solidFill>
                        <a:latin typeface="+mn-lt"/>
                        <a:ea typeface="Meiryo" charset="-128"/>
                        <a:cs typeface="Meiryo" charset="-128"/>
                      </a:endParaRPr>
                    </a:p>
                  </a:txBody>
                  <a:tcPr marL="109954" marR="109954" marT="54977" marB="54977"/>
                </a:tc>
                <a:extLst>
                  <a:ext uri="{0D108BD9-81ED-4DB2-BD59-A6C34878D82A}">
                    <a16:rowId xmlns:a16="http://schemas.microsoft.com/office/drawing/2014/main" val="10002"/>
                  </a:ext>
                </a:extLst>
              </a:tr>
              <a:tr h="439814">
                <a:tc>
                  <a:txBody>
                    <a:bodyPr/>
                    <a:lstStyle/>
                    <a:p>
                      <a:pPr algn="ctr"/>
                      <a:r>
                        <a:rPr kumimoji="1" lang="ja-JP" altLang="en-US" sz="2200" dirty="0">
                          <a:solidFill>
                            <a:schemeClr val="tx2"/>
                          </a:solidFill>
                          <a:latin typeface="Meiryo" charset="-128"/>
                          <a:ea typeface="Meiryo" charset="-128"/>
                          <a:cs typeface="Meiryo" charset="-128"/>
                        </a:rPr>
                        <a:t>画像数</a:t>
                      </a: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114 M</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40 M</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4 M</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235 K</a:t>
                      </a:r>
                      <a:endParaRPr kumimoji="1" lang="ja-JP" altLang="en-US" sz="2200" dirty="0">
                        <a:solidFill>
                          <a:schemeClr val="tx2"/>
                        </a:solidFill>
                        <a:latin typeface="+mn-lt"/>
                        <a:ea typeface="Meiryo" charset="-128"/>
                        <a:cs typeface="Meiryo" charset="-128"/>
                      </a:endParaRPr>
                    </a:p>
                  </a:txBody>
                  <a:tcPr marL="109954" marR="109954" marT="54977" marB="54977"/>
                </a:tc>
                <a:tc>
                  <a:txBody>
                    <a:bodyPr/>
                    <a:lstStyle/>
                    <a:p>
                      <a:pPr algn="ctr"/>
                      <a:r>
                        <a:rPr kumimoji="1" lang="en-US" altLang="ja-JP" sz="2200" dirty="0">
                          <a:solidFill>
                            <a:schemeClr val="tx2"/>
                          </a:solidFill>
                          <a:latin typeface="+mn-lt"/>
                          <a:ea typeface="Meiryo" charset="-128"/>
                          <a:cs typeface="Meiryo" charset="-128"/>
                        </a:rPr>
                        <a:t>706 K</a:t>
                      </a:r>
                      <a:endParaRPr kumimoji="1" lang="ja-JP" altLang="en-US" sz="2200" dirty="0">
                        <a:solidFill>
                          <a:schemeClr val="tx2"/>
                        </a:solidFill>
                        <a:latin typeface="+mn-lt"/>
                        <a:ea typeface="Meiryo" charset="-128"/>
                        <a:cs typeface="Meiryo" charset="-128"/>
                      </a:endParaRPr>
                    </a:p>
                  </a:txBody>
                  <a:tcPr marL="109954" marR="109954" marT="54977" marB="54977"/>
                </a:tc>
                <a:extLst>
                  <a:ext uri="{0D108BD9-81ED-4DB2-BD59-A6C34878D82A}">
                    <a16:rowId xmlns:a16="http://schemas.microsoft.com/office/drawing/2014/main" val="10003"/>
                  </a:ext>
                </a:extLst>
              </a:tr>
            </a:tbl>
          </a:graphicData>
        </a:graphic>
      </p:graphicFrame>
      <p:sp>
        <p:nvSpPr>
          <p:cNvPr id="7" name="タイトル 6">
            <a:extLst>
              <a:ext uri="{FF2B5EF4-FFF2-40B4-BE49-F238E27FC236}">
                <a16:creationId xmlns:a16="http://schemas.microsoft.com/office/drawing/2014/main" id="{F48E1592-8F51-0B4C-87B7-70848937D587}"/>
              </a:ext>
            </a:extLst>
          </p:cNvPr>
          <p:cNvSpPr>
            <a:spLocks noGrp="1"/>
          </p:cNvSpPr>
          <p:nvPr>
            <p:ph type="title"/>
          </p:nvPr>
        </p:nvSpPr>
        <p:spPr/>
        <p:txBody>
          <a:bodyPr/>
          <a:lstStyle/>
          <a:p>
            <a:r>
              <a:rPr lang="ja-JP" altLang="en-US"/>
              <a:t>データセット｜ミームを格納したデータベース</a:t>
            </a:r>
          </a:p>
        </p:txBody>
      </p:sp>
    </p:spTree>
    <p:extLst>
      <p:ext uri="{BB962C8B-B14F-4D97-AF65-F5344CB8AC3E}">
        <p14:creationId xmlns:p14="http://schemas.microsoft.com/office/powerpoint/2010/main" val="1532878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DC86380-2D66-CD45-BBC9-9AD589F16468}"/>
              </a:ext>
            </a:extLst>
          </p:cNvPr>
          <p:cNvSpPr>
            <a:spLocks noGrp="1"/>
          </p:cNvSpPr>
          <p:nvPr>
            <p:ph type="sldNum" sz="quarter" idx="12"/>
          </p:nvPr>
        </p:nvSpPr>
        <p:spPr/>
        <p:txBody>
          <a:bodyPr/>
          <a:lstStyle/>
          <a:p>
            <a:fld id="{3E48B941-74AF-4648-A5A2-DF81533F4F8C}" type="slidenum">
              <a:rPr kumimoji="1" lang="ja-JP" altLang="en-US" smtClean="0"/>
              <a:t>6</a:t>
            </a:fld>
            <a:endParaRPr kumimoji="1" lang="ja-JP" altLang="en-US" dirty="0"/>
          </a:p>
        </p:txBody>
      </p:sp>
      <p:graphicFrame>
        <p:nvGraphicFramePr>
          <p:cNvPr id="8" name="図表 7">
            <a:extLst>
              <a:ext uri="{FF2B5EF4-FFF2-40B4-BE49-F238E27FC236}">
                <a16:creationId xmlns:a16="http://schemas.microsoft.com/office/drawing/2014/main" id="{C63B4EE2-24AF-CC43-B228-002FC01E183C}"/>
              </a:ext>
            </a:extLst>
          </p:cNvPr>
          <p:cNvGraphicFramePr/>
          <p:nvPr/>
        </p:nvGraphicFramePr>
        <p:xfrm>
          <a:off x="406400" y="1106129"/>
          <a:ext cx="8516375" cy="55011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タイトル 3">
            <a:extLst>
              <a:ext uri="{FF2B5EF4-FFF2-40B4-BE49-F238E27FC236}">
                <a16:creationId xmlns:a16="http://schemas.microsoft.com/office/drawing/2014/main" id="{C7B36702-FDBB-9C4B-940F-0573795795BC}"/>
              </a:ext>
            </a:extLst>
          </p:cNvPr>
          <p:cNvSpPr>
            <a:spLocks noGrp="1"/>
          </p:cNvSpPr>
          <p:nvPr>
            <p:ph type="title"/>
          </p:nvPr>
        </p:nvSpPr>
        <p:spPr/>
        <p:txBody>
          <a:bodyPr/>
          <a:lstStyle/>
          <a:p>
            <a:r>
              <a:rPr kumimoji="1" lang="ja-JP" altLang="en-US"/>
              <a:t>提案手法</a:t>
            </a:r>
            <a:r>
              <a:rPr lang="ja-JP" altLang="en-US"/>
              <a:t>｜</a:t>
            </a:r>
            <a:r>
              <a:rPr kumimoji="1" lang="ja-JP" altLang="en-US"/>
              <a:t>パイプライン処理</a:t>
            </a:r>
          </a:p>
        </p:txBody>
      </p:sp>
      <p:sp>
        <p:nvSpPr>
          <p:cNvPr id="6" name="コンテンツ プレースホルダー 5">
            <a:extLst>
              <a:ext uri="{FF2B5EF4-FFF2-40B4-BE49-F238E27FC236}">
                <a16:creationId xmlns:a16="http://schemas.microsoft.com/office/drawing/2014/main" id="{BB6266C7-AF1E-5441-BBDC-4B5DE8AACD0D}"/>
              </a:ext>
            </a:extLst>
          </p:cNvPr>
          <p:cNvSpPr>
            <a:spLocks noGrp="1"/>
          </p:cNvSpPr>
          <p:nvPr>
            <p:ph idx="1"/>
          </p:nvPr>
        </p:nvSpPr>
        <p:spPr/>
        <p:txBody>
          <a:bodyPr/>
          <a:lstStyle/>
          <a:p>
            <a:endParaRPr lang="ja-JP" altLang="en-US"/>
          </a:p>
        </p:txBody>
      </p:sp>
    </p:spTree>
    <p:extLst>
      <p:ext uri="{BB962C8B-B14F-4D97-AF65-F5344CB8AC3E}">
        <p14:creationId xmlns:p14="http://schemas.microsoft.com/office/powerpoint/2010/main" val="3479484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DC86380-2D66-CD45-BBC9-9AD589F16468}"/>
              </a:ext>
            </a:extLst>
          </p:cNvPr>
          <p:cNvSpPr>
            <a:spLocks noGrp="1"/>
          </p:cNvSpPr>
          <p:nvPr>
            <p:ph type="sldNum" sz="quarter" idx="12"/>
          </p:nvPr>
        </p:nvSpPr>
        <p:spPr/>
        <p:txBody>
          <a:bodyPr/>
          <a:lstStyle/>
          <a:p>
            <a:fld id="{3E48B941-74AF-4648-A5A2-DF81533F4F8C}" type="slidenum">
              <a:rPr kumimoji="1" lang="ja-JP" altLang="en-US" smtClean="0"/>
              <a:t>7</a:t>
            </a:fld>
            <a:endParaRPr kumimoji="1" lang="ja-JP" altLang="en-US" dirty="0"/>
          </a:p>
        </p:txBody>
      </p:sp>
      <p:graphicFrame>
        <p:nvGraphicFramePr>
          <p:cNvPr id="8" name="図表 7">
            <a:extLst>
              <a:ext uri="{FF2B5EF4-FFF2-40B4-BE49-F238E27FC236}">
                <a16:creationId xmlns:a16="http://schemas.microsoft.com/office/drawing/2014/main" id="{C63B4EE2-24AF-CC43-B228-002FC01E183C}"/>
              </a:ext>
            </a:extLst>
          </p:cNvPr>
          <p:cNvGraphicFramePr/>
          <p:nvPr/>
        </p:nvGraphicFramePr>
        <p:xfrm>
          <a:off x="4940710" y="1106129"/>
          <a:ext cx="3982065" cy="55011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コンテンツ プレースホルダー 1">
            <a:extLst>
              <a:ext uri="{FF2B5EF4-FFF2-40B4-BE49-F238E27FC236}">
                <a16:creationId xmlns:a16="http://schemas.microsoft.com/office/drawing/2014/main" id="{2A211872-33E4-E947-9AC8-88B83307813E}"/>
              </a:ext>
            </a:extLst>
          </p:cNvPr>
          <p:cNvSpPr>
            <a:spLocks noGrp="1"/>
          </p:cNvSpPr>
          <p:nvPr>
            <p:ph idx="1"/>
          </p:nvPr>
        </p:nvSpPr>
        <p:spPr>
          <a:xfrm>
            <a:off x="628649" y="1171580"/>
            <a:ext cx="4415299" cy="5928467"/>
          </a:xfrm>
        </p:spPr>
        <p:txBody>
          <a:bodyPr>
            <a:normAutofit/>
          </a:bodyPr>
          <a:lstStyle/>
          <a:p>
            <a:pPr marL="457200" indent="-457200">
              <a:buFont typeface="+mj-lt"/>
              <a:buAutoNum type="arabicPeriod"/>
            </a:pPr>
            <a:r>
              <a:rPr lang="en-US" altLang="ja-JP" dirty="0"/>
              <a:t>64 bit </a:t>
            </a:r>
            <a:r>
              <a:rPr lang="ja-JP" altLang="en-US"/>
              <a:t>ハッシュ値を利用</a:t>
            </a:r>
            <a:endParaRPr lang="en-US" altLang="ja-JP" dirty="0"/>
          </a:p>
          <a:p>
            <a:pPr lvl="1"/>
            <a:r>
              <a:rPr lang="ja-JP" altLang="en-US"/>
              <a:t>似た画像は</a:t>
            </a:r>
            <a:r>
              <a:rPr kumimoji="1" lang="ja-JP" altLang="en-US"/>
              <a:t>近い値を保持</a:t>
            </a:r>
            <a:endParaRPr lang="en-US" altLang="ja-JP" dirty="0"/>
          </a:p>
          <a:p>
            <a:pPr marL="457200" indent="-457200">
              <a:buFont typeface="+mj-lt"/>
              <a:buAutoNum type="arabicPeriod"/>
            </a:pPr>
            <a:r>
              <a:rPr lang="ja-JP" altLang="en-US"/>
              <a:t>ハミング距離準拠の</a:t>
            </a:r>
            <a:br>
              <a:rPr lang="en-US" altLang="ja-JP" dirty="0"/>
            </a:br>
            <a:r>
              <a:rPr lang="ja-JP" altLang="en-US"/>
              <a:t>アルゴリズムを利用</a:t>
            </a:r>
            <a:endParaRPr lang="en-US" altLang="ja-JP" dirty="0"/>
          </a:p>
          <a:p>
            <a:pPr marL="457200" indent="-457200">
              <a:buFont typeface="+mj-lt"/>
              <a:buAutoNum type="arabicPeriod"/>
            </a:pPr>
            <a:r>
              <a:rPr lang="en-US" altLang="ja-JP" dirty="0"/>
              <a:t>Medoid </a:t>
            </a:r>
            <a:r>
              <a:rPr lang="ja-JP" altLang="en-US"/>
              <a:t>はクラスタ内の</a:t>
            </a:r>
            <a:br>
              <a:rPr lang="en-US" altLang="ja-JP" dirty="0"/>
            </a:br>
            <a:r>
              <a:rPr lang="ja-JP" altLang="en-US"/>
              <a:t>自身以外の画像との距離の</a:t>
            </a:r>
            <a:br>
              <a:rPr lang="en-US" altLang="ja-JP" dirty="0"/>
            </a:br>
            <a:r>
              <a:rPr lang="ja-JP" altLang="en-US"/>
              <a:t>総和が最小となる画像</a:t>
            </a:r>
            <a:endParaRPr lang="en-US" altLang="ja-JP" dirty="0"/>
          </a:p>
          <a:p>
            <a:pPr marL="457200" indent="-457200">
              <a:buFont typeface="+mj-lt"/>
              <a:buAutoNum type="arabicPeriod"/>
            </a:pPr>
            <a:r>
              <a:rPr lang="ja-JP" altLang="en-US"/>
              <a:t>ハッシュ化した</a:t>
            </a:r>
            <a:br>
              <a:rPr lang="en-US" altLang="ja-JP" dirty="0"/>
            </a:br>
            <a:r>
              <a:rPr lang="en-US" altLang="ja-JP" dirty="0"/>
              <a:t>KYM</a:t>
            </a:r>
            <a:r>
              <a:rPr lang="ja-JP" altLang="en-US"/>
              <a:t> データを利用</a:t>
            </a:r>
            <a:endParaRPr lang="en-US" altLang="ja-JP" dirty="0"/>
          </a:p>
          <a:p>
            <a:pPr marL="457200" indent="-457200">
              <a:buFont typeface="+mj-lt"/>
              <a:buAutoNum type="arabicPeriod"/>
            </a:pPr>
            <a:r>
              <a:rPr lang="ja-JP" altLang="en-US"/>
              <a:t>ハッシュ化した</a:t>
            </a:r>
            <a:br>
              <a:rPr lang="en-US" altLang="ja-JP" dirty="0"/>
            </a:br>
            <a:r>
              <a:rPr lang="ja-JP" altLang="en-US"/>
              <a:t>全てのデータを利用</a:t>
            </a:r>
            <a:endParaRPr lang="en-US" altLang="ja-JP" dirty="0"/>
          </a:p>
          <a:p>
            <a:pPr marL="457200" indent="-457200">
              <a:buFont typeface="+mj-lt"/>
              <a:buAutoNum type="arabicPeriod"/>
            </a:pPr>
            <a:r>
              <a:rPr lang="en-US" altLang="ja-JP" dirty="0"/>
              <a:t>SNS </a:t>
            </a:r>
            <a:r>
              <a:rPr lang="ja-JP" altLang="en-US"/>
              <a:t>ごとの投稿の</a:t>
            </a:r>
            <a:br>
              <a:rPr lang="en-US" altLang="ja-JP" dirty="0"/>
            </a:br>
            <a:r>
              <a:rPr lang="ja-JP" altLang="en-US"/>
              <a:t>傾向や推移を分析</a:t>
            </a:r>
            <a:endParaRPr lang="en-US" altLang="ja-JP" dirty="0"/>
          </a:p>
        </p:txBody>
      </p:sp>
      <p:sp>
        <p:nvSpPr>
          <p:cNvPr id="4" name="タイトル 3">
            <a:extLst>
              <a:ext uri="{FF2B5EF4-FFF2-40B4-BE49-F238E27FC236}">
                <a16:creationId xmlns:a16="http://schemas.microsoft.com/office/drawing/2014/main" id="{C7B36702-FDBB-9C4B-940F-0573795795BC}"/>
              </a:ext>
            </a:extLst>
          </p:cNvPr>
          <p:cNvSpPr>
            <a:spLocks noGrp="1"/>
          </p:cNvSpPr>
          <p:nvPr>
            <p:ph type="title"/>
          </p:nvPr>
        </p:nvSpPr>
        <p:spPr/>
        <p:txBody>
          <a:bodyPr/>
          <a:lstStyle/>
          <a:p>
            <a:r>
              <a:rPr kumimoji="1" lang="ja-JP" altLang="en-US"/>
              <a:t>提案手法</a:t>
            </a:r>
            <a:r>
              <a:rPr lang="ja-JP" altLang="en-US"/>
              <a:t>｜</a:t>
            </a:r>
            <a:r>
              <a:rPr kumimoji="1" lang="ja-JP" altLang="en-US"/>
              <a:t>パイプライン処理</a:t>
            </a:r>
          </a:p>
        </p:txBody>
      </p:sp>
    </p:spTree>
    <p:extLst>
      <p:ext uri="{BB962C8B-B14F-4D97-AF65-F5344CB8AC3E}">
        <p14:creationId xmlns:p14="http://schemas.microsoft.com/office/powerpoint/2010/main" val="3676612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7C46B85-F08B-1540-9613-4BB9719FEE74}"/>
              </a:ext>
            </a:extLst>
          </p:cNvPr>
          <p:cNvSpPr>
            <a:spLocks noGrp="1"/>
          </p:cNvSpPr>
          <p:nvPr>
            <p:ph type="sldNum" sz="quarter" idx="12"/>
          </p:nvPr>
        </p:nvSpPr>
        <p:spPr/>
        <p:txBody>
          <a:bodyPr/>
          <a:lstStyle/>
          <a:p>
            <a:fld id="{3E48B941-74AF-4648-A5A2-DF81533F4F8C}" type="slidenum">
              <a:rPr kumimoji="1" lang="ja-JP" altLang="en-US" smtClean="0"/>
              <a:t>8</a:t>
            </a:fld>
            <a:endParaRPr kumimoji="1" lang="ja-JP" altLang="en-US" dirty="0"/>
          </a:p>
        </p:txBody>
      </p:sp>
      <p:sp>
        <p:nvSpPr>
          <p:cNvPr id="4" name="タイトル 3">
            <a:extLst>
              <a:ext uri="{FF2B5EF4-FFF2-40B4-BE49-F238E27FC236}">
                <a16:creationId xmlns:a16="http://schemas.microsoft.com/office/drawing/2014/main" id="{9CD00D9C-F6ED-3444-91FA-EC8E4BF12456}"/>
              </a:ext>
            </a:extLst>
          </p:cNvPr>
          <p:cNvSpPr>
            <a:spLocks noGrp="1"/>
          </p:cNvSpPr>
          <p:nvPr>
            <p:ph type="title"/>
          </p:nvPr>
        </p:nvSpPr>
        <p:spPr/>
        <p:txBody>
          <a:bodyPr/>
          <a:lstStyle/>
          <a:p>
            <a:r>
              <a:rPr kumimoji="1" lang="ja-JP" altLang="en-US"/>
              <a:t>評価</a:t>
            </a:r>
            <a:r>
              <a:rPr lang="ja-JP" altLang="en-US"/>
              <a:t>｜</a:t>
            </a:r>
            <a:r>
              <a:rPr kumimoji="1" lang="ja-JP" altLang="en-US"/>
              <a:t>パイプライン処理の妥当性</a:t>
            </a:r>
          </a:p>
        </p:txBody>
      </p:sp>
      <p:pic>
        <p:nvPicPr>
          <p:cNvPr id="5" name="図 4">
            <a:extLst>
              <a:ext uri="{FF2B5EF4-FFF2-40B4-BE49-F238E27FC236}">
                <a16:creationId xmlns:a16="http://schemas.microsoft.com/office/drawing/2014/main" id="{A03C86A0-114C-784F-A8B3-1F69A9BBB21A}"/>
              </a:ext>
            </a:extLst>
          </p:cNvPr>
          <p:cNvPicPr>
            <a:picLocks noChangeAspect="1"/>
          </p:cNvPicPr>
          <p:nvPr/>
        </p:nvPicPr>
        <p:blipFill>
          <a:blip r:embed="rId3"/>
          <a:stretch>
            <a:fillRect/>
          </a:stretch>
        </p:blipFill>
        <p:spPr>
          <a:xfrm>
            <a:off x="1671642" y="2229147"/>
            <a:ext cx="5569187" cy="3977990"/>
          </a:xfrm>
          <a:prstGeom prst="rect">
            <a:avLst/>
          </a:prstGeom>
        </p:spPr>
      </p:pic>
      <p:sp>
        <p:nvSpPr>
          <p:cNvPr id="7" name="コンテンツ プレースホルダー 6">
            <a:extLst>
              <a:ext uri="{FF2B5EF4-FFF2-40B4-BE49-F238E27FC236}">
                <a16:creationId xmlns:a16="http://schemas.microsoft.com/office/drawing/2014/main" id="{AE049BD7-F8C1-A749-818F-2A2AB8D00B11}"/>
              </a:ext>
            </a:extLst>
          </p:cNvPr>
          <p:cNvSpPr>
            <a:spLocks noGrp="1"/>
          </p:cNvSpPr>
          <p:nvPr>
            <p:ph idx="1"/>
          </p:nvPr>
        </p:nvSpPr>
        <p:spPr/>
        <p:txBody>
          <a:bodyPr/>
          <a:lstStyle/>
          <a:p>
            <a:r>
              <a:rPr lang="en-US" altLang="ja-JP" dirty="0"/>
              <a:t> Fringe </a:t>
            </a:r>
            <a:r>
              <a:rPr lang="ja-JP" altLang="en-US"/>
              <a:t>から得られたクラスタを可視化</a:t>
            </a:r>
            <a:endParaRPr lang="en-US" altLang="ja-JP" dirty="0"/>
          </a:p>
          <a:p>
            <a:r>
              <a:rPr lang="en-US" altLang="ja-JP" b="1" dirty="0">
                <a:solidFill>
                  <a:schemeClr val="accent1"/>
                </a:solidFill>
              </a:rPr>
              <a:t> </a:t>
            </a:r>
            <a:r>
              <a:rPr lang="ja-JP" altLang="en-US" b="1">
                <a:solidFill>
                  <a:schemeClr val="accent1"/>
                </a:solidFill>
              </a:rPr>
              <a:t>パイプライン処理が正しく実行されていることを証明</a:t>
            </a:r>
          </a:p>
          <a:p>
            <a:endParaRPr lang="ja-JP" altLang="en-US"/>
          </a:p>
        </p:txBody>
      </p:sp>
    </p:spTree>
    <p:extLst>
      <p:ext uri="{BB962C8B-B14F-4D97-AF65-F5344CB8AC3E}">
        <p14:creationId xmlns:p14="http://schemas.microsoft.com/office/powerpoint/2010/main" val="4091592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78043442-A52D-D44A-B5FC-39A42FCA34BF}"/>
              </a:ext>
            </a:extLst>
          </p:cNvPr>
          <p:cNvSpPr>
            <a:spLocks noGrp="1"/>
          </p:cNvSpPr>
          <p:nvPr>
            <p:ph idx="1"/>
          </p:nvPr>
        </p:nvSpPr>
        <p:spPr>
          <a:xfrm>
            <a:off x="665226" y="1195964"/>
            <a:ext cx="8259318" cy="5313363"/>
          </a:xfrm>
        </p:spPr>
        <p:txBody>
          <a:bodyPr/>
          <a:lstStyle/>
          <a:p>
            <a:r>
              <a:rPr lang="en-US" altLang="ja-JP" dirty="0">
                <a:solidFill>
                  <a:schemeClr val="accent1"/>
                </a:solidFill>
              </a:rPr>
              <a:t> </a:t>
            </a:r>
            <a:r>
              <a:rPr lang="ja-JP" altLang="en-US">
                <a:solidFill>
                  <a:schemeClr val="accent1"/>
                </a:solidFill>
              </a:rPr>
              <a:t>人種差別的なミーム</a:t>
            </a:r>
            <a:r>
              <a:rPr lang="ja-JP" altLang="en-US"/>
              <a:t>は</a:t>
            </a:r>
            <a:r>
              <a:rPr lang="en-US" altLang="ja-JP" dirty="0"/>
              <a:t> Fringe </a:t>
            </a:r>
            <a:r>
              <a:rPr lang="ja-JP" altLang="en-US"/>
              <a:t>で上位</a:t>
            </a:r>
            <a:endParaRPr lang="en-US" altLang="ja-JP" dirty="0"/>
          </a:p>
          <a:p>
            <a:pPr lvl="1"/>
            <a:r>
              <a:rPr lang="en-US" altLang="ja-JP" dirty="0"/>
              <a:t>’racist’, ‘antisemitism’</a:t>
            </a:r>
            <a:r>
              <a:rPr lang="ja-JP" altLang="en-US"/>
              <a:t> などのタグを持つもの</a:t>
            </a:r>
            <a:endParaRPr lang="en-US" altLang="ja-JP" dirty="0"/>
          </a:p>
          <a:p>
            <a:r>
              <a:rPr lang="en-US" altLang="ja-JP" dirty="0"/>
              <a:t> </a:t>
            </a:r>
            <a:r>
              <a:rPr lang="ja-JP" altLang="en-US"/>
              <a:t>害のないミームが</a:t>
            </a:r>
            <a:r>
              <a:rPr lang="en-US" altLang="ja-JP" dirty="0"/>
              <a:t> Mainstream</a:t>
            </a:r>
            <a:r>
              <a:rPr lang="ja-JP" altLang="en-US"/>
              <a:t> で上位</a:t>
            </a:r>
            <a:endParaRPr lang="en-US" altLang="ja-JP" dirty="0"/>
          </a:p>
          <a:p>
            <a:r>
              <a:rPr lang="en-US" altLang="ja-JP" dirty="0">
                <a:solidFill>
                  <a:schemeClr val="accent2"/>
                </a:solidFill>
              </a:rPr>
              <a:t> </a:t>
            </a:r>
            <a:r>
              <a:rPr lang="ja-JP" altLang="en-US">
                <a:solidFill>
                  <a:schemeClr val="accent2"/>
                </a:solidFill>
              </a:rPr>
              <a:t>政治的なミーム</a:t>
            </a:r>
            <a:r>
              <a:rPr lang="ja-JP" altLang="en-US"/>
              <a:t>の投稿はどこにでも存在</a:t>
            </a:r>
            <a:endParaRPr lang="en-US" altLang="ja-JP" dirty="0"/>
          </a:p>
          <a:p>
            <a:pPr lvl="1"/>
            <a:r>
              <a:rPr lang="en-US" altLang="ja-JP" dirty="0"/>
              <a:t>‘politics’, ‘trump’, ‘</a:t>
            </a:r>
            <a:r>
              <a:rPr lang="en-US" altLang="ja-JP" dirty="0" err="1"/>
              <a:t>clinton</a:t>
            </a:r>
            <a:r>
              <a:rPr lang="en-US" altLang="ja-JP" dirty="0"/>
              <a:t>’</a:t>
            </a:r>
            <a:r>
              <a:rPr lang="ja-JP" altLang="en-US"/>
              <a:t> などのタグを持つもの</a:t>
            </a:r>
            <a:endParaRPr lang="en-US" altLang="ja-JP" dirty="0"/>
          </a:p>
          <a:p>
            <a:endParaRPr kumimoji="1" lang="ja-JP" altLang="en-US"/>
          </a:p>
        </p:txBody>
      </p:sp>
      <p:sp>
        <p:nvSpPr>
          <p:cNvPr id="4" name="タイトル 3">
            <a:extLst>
              <a:ext uri="{FF2B5EF4-FFF2-40B4-BE49-F238E27FC236}">
                <a16:creationId xmlns:a16="http://schemas.microsoft.com/office/drawing/2014/main" id="{A3F65DFF-C78C-B84B-9ED8-0E8B91E27666}"/>
              </a:ext>
            </a:extLst>
          </p:cNvPr>
          <p:cNvSpPr>
            <a:spLocks noGrp="1"/>
          </p:cNvSpPr>
          <p:nvPr>
            <p:ph type="title"/>
          </p:nvPr>
        </p:nvSpPr>
        <p:spPr/>
        <p:txBody>
          <a:bodyPr/>
          <a:lstStyle/>
          <a:p>
            <a:r>
              <a:rPr kumimoji="1" lang="ja-JP" altLang="en-US"/>
              <a:t>評価</a:t>
            </a:r>
            <a:r>
              <a:rPr lang="ja-JP" altLang="en-US"/>
              <a:t>｜</a:t>
            </a:r>
            <a:r>
              <a:rPr kumimoji="1" lang="en-US" altLang="ja-JP" dirty="0"/>
              <a:t>SNS </a:t>
            </a:r>
            <a:r>
              <a:rPr kumimoji="1" lang="ja-JP" altLang="en-US"/>
              <a:t>毎に投稿されるミームの割合</a:t>
            </a:r>
          </a:p>
        </p:txBody>
      </p:sp>
      <p:grpSp>
        <p:nvGrpSpPr>
          <p:cNvPr id="29" name="グループ化 28">
            <a:extLst>
              <a:ext uri="{FF2B5EF4-FFF2-40B4-BE49-F238E27FC236}">
                <a16:creationId xmlns:a16="http://schemas.microsoft.com/office/drawing/2014/main" id="{A1F1F9F5-22EF-854E-8213-5B13D9CD2159}"/>
              </a:ext>
            </a:extLst>
          </p:cNvPr>
          <p:cNvGrpSpPr/>
          <p:nvPr/>
        </p:nvGrpSpPr>
        <p:grpSpPr>
          <a:xfrm>
            <a:off x="201622" y="3463823"/>
            <a:ext cx="8844842" cy="3223489"/>
            <a:chOff x="173034" y="1057843"/>
            <a:chExt cx="8844842" cy="3223489"/>
          </a:xfrm>
        </p:grpSpPr>
        <p:pic>
          <p:nvPicPr>
            <p:cNvPr id="5" name="図 4">
              <a:extLst>
                <a:ext uri="{FF2B5EF4-FFF2-40B4-BE49-F238E27FC236}">
                  <a16:creationId xmlns:a16="http://schemas.microsoft.com/office/drawing/2014/main" id="{747EC4BD-C39D-024A-9817-0799450C7BB2}"/>
                </a:ext>
              </a:extLst>
            </p:cNvPr>
            <p:cNvPicPr>
              <a:picLocks noChangeAspect="1"/>
            </p:cNvPicPr>
            <p:nvPr/>
          </p:nvPicPr>
          <p:blipFill rotWithShape="1">
            <a:blip r:embed="rId3"/>
            <a:srcRect b="677"/>
            <a:stretch/>
          </p:blipFill>
          <p:spPr>
            <a:xfrm>
              <a:off x="173034" y="1057843"/>
              <a:ext cx="8844842" cy="3223489"/>
            </a:xfrm>
            <a:prstGeom prst="rect">
              <a:avLst/>
            </a:prstGeom>
          </p:spPr>
        </p:pic>
        <p:sp>
          <p:nvSpPr>
            <p:cNvPr id="6" name="正方形/長方形 5">
              <a:extLst>
                <a:ext uri="{FF2B5EF4-FFF2-40B4-BE49-F238E27FC236}">
                  <a16:creationId xmlns:a16="http://schemas.microsoft.com/office/drawing/2014/main" id="{76921C43-07E2-CD48-BFE4-FBD0E00D0C1E}"/>
                </a:ext>
              </a:extLst>
            </p:cNvPr>
            <p:cNvSpPr/>
            <p:nvPr/>
          </p:nvSpPr>
          <p:spPr>
            <a:xfrm>
              <a:off x="226263" y="2278251"/>
              <a:ext cx="525517" cy="11702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7" name="正方形/長方形 6">
              <a:extLst>
                <a:ext uri="{FF2B5EF4-FFF2-40B4-BE49-F238E27FC236}">
                  <a16:creationId xmlns:a16="http://schemas.microsoft.com/office/drawing/2014/main" id="{5586A141-223C-D14D-8095-E951DEA89B00}"/>
                </a:ext>
              </a:extLst>
            </p:cNvPr>
            <p:cNvSpPr/>
            <p:nvPr/>
          </p:nvSpPr>
          <p:spPr>
            <a:xfrm>
              <a:off x="225973" y="1885527"/>
              <a:ext cx="609599" cy="27143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8" name="正方形/長方形 7">
              <a:extLst>
                <a:ext uri="{FF2B5EF4-FFF2-40B4-BE49-F238E27FC236}">
                  <a16:creationId xmlns:a16="http://schemas.microsoft.com/office/drawing/2014/main" id="{029C5A48-B7FA-F74C-84F3-4A053C420DF5}"/>
                </a:ext>
              </a:extLst>
            </p:cNvPr>
            <p:cNvSpPr/>
            <p:nvPr/>
          </p:nvSpPr>
          <p:spPr>
            <a:xfrm>
              <a:off x="2309045" y="2144888"/>
              <a:ext cx="553120" cy="14781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9" name="正方形/長方形 8">
              <a:extLst>
                <a:ext uri="{FF2B5EF4-FFF2-40B4-BE49-F238E27FC236}">
                  <a16:creationId xmlns:a16="http://schemas.microsoft.com/office/drawing/2014/main" id="{A420CDA2-5754-DC43-891A-9DD17F9A9D53}"/>
                </a:ext>
              </a:extLst>
            </p:cNvPr>
            <p:cNvSpPr/>
            <p:nvPr/>
          </p:nvSpPr>
          <p:spPr>
            <a:xfrm>
              <a:off x="2306681" y="3785500"/>
              <a:ext cx="672215" cy="14837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0" name="正方形/長方形 9">
              <a:extLst>
                <a:ext uri="{FF2B5EF4-FFF2-40B4-BE49-F238E27FC236}">
                  <a16:creationId xmlns:a16="http://schemas.microsoft.com/office/drawing/2014/main" id="{A9036454-855F-7C4B-9210-DDEAD2554248}"/>
                </a:ext>
              </a:extLst>
            </p:cNvPr>
            <p:cNvSpPr/>
            <p:nvPr/>
          </p:nvSpPr>
          <p:spPr>
            <a:xfrm>
              <a:off x="4380186" y="1766682"/>
              <a:ext cx="553120" cy="15549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1" name="正方形/長方形 10">
              <a:extLst>
                <a:ext uri="{FF2B5EF4-FFF2-40B4-BE49-F238E27FC236}">
                  <a16:creationId xmlns:a16="http://schemas.microsoft.com/office/drawing/2014/main" id="{270DD055-5632-824B-8F0E-4DED60AD3C4B}"/>
                </a:ext>
              </a:extLst>
            </p:cNvPr>
            <p:cNvSpPr/>
            <p:nvPr/>
          </p:nvSpPr>
          <p:spPr>
            <a:xfrm>
              <a:off x="2311542" y="1757642"/>
              <a:ext cx="1098719" cy="13750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2" name="正方形/長方形 11">
              <a:extLst>
                <a:ext uri="{FF2B5EF4-FFF2-40B4-BE49-F238E27FC236}">
                  <a16:creationId xmlns:a16="http://schemas.microsoft.com/office/drawing/2014/main" id="{E379FC15-AB74-614C-9070-3EDBC54DA5F5}"/>
                </a:ext>
              </a:extLst>
            </p:cNvPr>
            <p:cNvSpPr/>
            <p:nvPr/>
          </p:nvSpPr>
          <p:spPr>
            <a:xfrm>
              <a:off x="224536" y="1633291"/>
              <a:ext cx="553120" cy="14781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3" name="正方形/長方形 12">
              <a:extLst>
                <a:ext uri="{FF2B5EF4-FFF2-40B4-BE49-F238E27FC236}">
                  <a16:creationId xmlns:a16="http://schemas.microsoft.com/office/drawing/2014/main" id="{049F9BCB-756F-EA49-80DB-55BD6197C02F}"/>
                </a:ext>
              </a:extLst>
            </p:cNvPr>
            <p:cNvSpPr/>
            <p:nvPr/>
          </p:nvSpPr>
          <p:spPr>
            <a:xfrm>
              <a:off x="226285" y="1519229"/>
              <a:ext cx="1077855" cy="11608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4" name="正方形/長方形 13">
              <a:extLst>
                <a:ext uri="{FF2B5EF4-FFF2-40B4-BE49-F238E27FC236}">
                  <a16:creationId xmlns:a16="http://schemas.microsoft.com/office/drawing/2014/main" id="{C98E3C17-952A-D44B-A83E-3EB3C3A924B5}"/>
                </a:ext>
              </a:extLst>
            </p:cNvPr>
            <p:cNvSpPr/>
            <p:nvPr/>
          </p:nvSpPr>
          <p:spPr>
            <a:xfrm>
              <a:off x="4385317" y="2028563"/>
              <a:ext cx="672215" cy="12398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5" name="正方形/長方形 14">
              <a:extLst>
                <a:ext uri="{FF2B5EF4-FFF2-40B4-BE49-F238E27FC236}">
                  <a16:creationId xmlns:a16="http://schemas.microsoft.com/office/drawing/2014/main" id="{DB4A1623-4BFF-1749-82D4-71292D841BCE}"/>
                </a:ext>
              </a:extLst>
            </p:cNvPr>
            <p:cNvSpPr/>
            <p:nvPr/>
          </p:nvSpPr>
          <p:spPr>
            <a:xfrm>
              <a:off x="4382683" y="2644560"/>
              <a:ext cx="1098719" cy="13750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6" name="正方形/長方形 15">
              <a:extLst>
                <a:ext uri="{FF2B5EF4-FFF2-40B4-BE49-F238E27FC236}">
                  <a16:creationId xmlns:a16="http://schemas.microsoft.com/office/drawing/2014/main" id="{81CD10F2-C4E2-2441-98B8-4D8C559E5938}"/>
                </a:ext>
              </a:extLst>
            </p:cNvPr>
            <p:cNvSpPr/>
            <p:nvPr/>
          </p:nvSpPr>
          <p:spPr>
            <a:xfrm>
              <a:off x="6596230" y="2901891"/>
              <a:ext cx="1098719" cy="13750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7" name="正方形/長方形 16">
              <a:extLst>
                <a:ext uri="{FF2B5EF4-FFF2-40B4-BE49-F238E27FC236}">
                  <a16:creationId xmlns:a16="http://schemas.microsoft.com/office/drawing/2014/main" id="{CF5C6EDA-50B1-0945-816D-DDA0D04AB7EC}"/>
                </a:ext>
              </a:extLst>
            </p:cNvPr>
            <p:cNvSpPr/>
            <p:nvPr/>
          </p:nvSpPr>
          <p:spPr>
            <a:xfrm>
              <a:off x="4381700" y="2148032"/>
              <a:ext cx="945417" cy="14430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8" name="正方形/長方形 17">
              <a:extLst>
                <a:ext uri="{FF2B5EF4-FFF2-40B4-BE49-F238E27FC236}">
                  <a16:creationId xmlns:a16="http://schemas.microsoft.com/office/drawing/2014/main" id="{0B668403-3B73-584A-8C31-ED80F7D70105}"/>
                </a:ext>
              </a:extLst>
            </p:cNvPr>
            <p:cNvSpPr/>
            <p:nvPr/>
          </p:nvSpPr>
          <p:spPr>
            <a:xfrm>
              <a:off x="225017" y="1782764"/>
              <a:ext cx="895445" cy="10351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19" name="正方形/長方形 18">
              <a:extLst>
                <a:ext uri="{FF2B5EF4-FFF2-40B4-BE49-F238E27FC236}">
                  <a16:creationId xmlns:a16="http://schemas.microsoft.com/office/drawing/2014/main" id="{DA759C3D-88E7-9148-9046-518BBEB050F9}"/>
                </a:ext>
              </a:extLst>
            </p:cNvPr>
            <p:cNvSpPr/>
            <p:nvPr/>
          </p:nvSpPr>
          <p:spPr>
            <a:xfrm>
              <a:off x="224482" y="2152670"/>
              <a:ext cx="1320888" cy="159653"/>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0" name="正方形/長方形 19">
              <a:extLst>
                <a:ext uri="{FF2B5EF4-FFF2-40B4-BE49-F238E27FC236}">
                  <a16:creationId xmlns:a16="http://schemas.microsoft.com/office/drawing/2014/main" id="{55D1C744-3842-D049-B9A6-2405EA03B0B7}"/>
                </a:ext>
              </a:extLst>
            </p:cNvPr>
            <p:cNvSpPr/>
            <p:nvPr/>
          </p:nvSpPr>
          <p:spPr>
            <a:xfrm>
              <a:off x="218296" y="3162110"/>
              <a:ext cx="530770"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1" name="正方形/長方形 20">
              <a:extLst>
                <a:ext uri="{FF2B5EF4-FFF2-40B4-BE49-F238E27FC236}">
                  <a16:creationId xmlns:a16="http://schemas.microsoft.com/office/drawing/2014/main" id="{533E44FA-EBC5-BF41-ACB1-08B23BF2D4DD}"/>
                </a:ext>
              </a:extLst>
            </p:cNvPr>
            <p:cNvSpPr/>
            <p:nvPr/>
          </p:nvSpPr>
          <p:spPr>
            <a:xfrm>
              <a:off x="2306907" y="2534515"/>
              <a:ext cx="1370937"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2" name="正方形/長方形 21">
              <a:extLst>
                <a:ext uri="{FF2B5EF4-FFF2-40B4-BE49-F238E27FC236}">
                  <a16:creationId xmlns:a16="http://schemas.microsoft.com/office/drawing/2014/main" id="{78EC6515-3FA5-724D-9A23-2F287504284F}"/>
                </a:ext>
              </a:extLst>
            </p:cNvPr>
            <p:cNvSpPr/>
            <p:nvPr/>
          </p:nvSpPr>
          <p:spPr>
            <a:xfrm>
              <a:off x="4385959" y="2521582"/>
              <a:ext cx="1370937" cy="15650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3" name="正方形/長方形 22">
              <a:extLst>
                <a:ext uri="{FF2B5EF4-FFF2-40B4-BE49-F238E27FC236}">
                  <a16:creationId xmlns:a16="http://schemas.microsoft.com/office/drawing/2014/main" id="{08156F66-7AD0-4442-867E-FD655C909514}"/>
                </a:ext>
              </a:extLst>
            </p:cNvPr>
            <p:cNvSpPr/>
            <p:nvPr/>
          </p:nvSpPr>
          <p:spPr>
            <a:xfrm>
              <a:off x="4389896" y="1523390"/>
              <a:ext cx="600501"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4" name="正方形/長方形 23">
              <a:extLst>
                <a:ext uri="{FF2B5EF4-FFF2-40B4-BE49-F238E27FC236}">
                  <a16:creationId xmlns:a16="http://schemas.microsoft.com/office/drawing/2014/main" id="{4ED2E90F-CAD9-CA4A-B0BE-2A53B0763F1C}"/>
                </a:ext>
              </a:extLst>
            </p:cNvPr>
            <p:cNvSpPr/>
            <p:nvPr/>
          </p:nvSpPr>
          <p:spPr>
            <a:xfrm>
              <a:off x="4380336" y="1901859"/>
              <a:ext cx="873246"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5" name="正方形/長方形 24">
              <a:extLst>
                <a:ext uri="{FF2B5EF4-FFF2-40B4-BE49-F238E27FC236}">
                  <a16:creationId xmlns:a16="http://schemas.microsoft.com/office/drawing/2014/main" id="{054853BF-DE80-0D43-A1FC-8C232AE86599}"/>
                </a:ext>
              </a:extLst>
            </p:cNvPr>
            <p:cNvSpPr/>
            <p:nvPr/>
          </p:nvSpPr>
          <p:spPr>
            <a:xfrm>
              <a:off x="4387084" y="2782517"/>
              <a:ext cx="1558203"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6" name="正方形/長方形 25">
              <a:extLst>
                <a:ext uri="{FF2B5EF4-FFF2-40B4-BE49-F238E27FC236}">
                  <a16:creationId xmlns:a16="http://schemas.microsoft.com/office/drawing/2014/main" id="{C22C80D6-CB9D-1745-AF2C-E6D931451571}"/>
                </a:ext>
              </a:extLst>
            </p:cNvPr>
            <p:cNvSpPr/>
            <p:nvPr/>
          </p:nvSpPr>
          <p:spPr>
            <a:xfrm>
              <a:off x="4387086" y="3038955"/>
              <a:ext cx="552700"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sp>
          <p:nvSpPr>
            <p:cNvPr id="27" name="正方形/長方形 26">
              <a:extLst>
                <a:ext uri="{FF2B5EF4-FFF2-40B4-BE49-F238E27FC236}">
                  <a16:creationId xmlns:a16="http://schemas.microsoft.com/office/drawing/2014/main" id="{89965647-D886-9D4B-9EF5-05ADCA9629B2}"/>
                </a:ext>
              </a:extLst>
            </p:cNvPr>
            <p:cNvSpPr/>
            <p:nvPr/>
          </p:nvSpPr>
          <p:spPr>
            <a:xfrm>
              <a:off x="6609076" y="3312721"/>
              <a:ext cx="1081997" cy="1255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chemeClr val="accent1"/>
                </a:solidFill>
              </a:endParaRPr>
            </a:p>
          </p:txBody>
        </p:sp>
      </p:grpSp>
      <p:sp>
        <p:nvSpPr>
          <p:cNvPr id="28" name="コンテンツ プレースホルダー 2">
            <a:extLst>
              <a:ext uri="{FF2B5EF4-FFF2-40B4-BE49-F238E27FC236}">
                <a16:creationId xmlns:a16="http://schemas.microsoft.com/office/drawing/2014/main" id="{23D40CBC-2984-D545-B4C0-8085F91E729C}"/>
              </a:ext>
            </a:extLst>
          </p:cNvPr>
          <p:cNvSpPr txBox="1">
            <a:spLocks/>
          </p:cNvSpPr>
          <p:nvPr/>
        </p:nvSpPr>
        <p:spPr>
          <a:xfrm>
            <a:off x="660180" y="4522670"/>
            <a:ext cx="8294249" cy="2168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Clr>
                <a:schemeClr val="accent1"/>
              </a:buClr>
              <a:buFont typeface="Wingdings" charset="2"/>
              <a:buChar char="l"/>
              <a:defRPr kumimoji="1" sz="2400" kern="1200" baseline="0">
                <a:solidFill>
                  <a:schemeClr val="tx2"/>
                </a:solidFill>
                <a:latin typeface="+mn-lt"/>
                <a:ea typeface="メイリオ" charset="-128"/>
                <a:cs typeface="Meiryo" charset="-128"/>
              </a:defRPr>
            </a:lvl1pPr>
            <a:lvl2pPr marL="685800" indent="-228600" algn="l" defTabSz="914400" rtl="0" eaLnBrk="1" latinLnBrk="0" hangingPunct="1">
              <a:lnSpc>
                <a:spcPct val="90000"/>
              </a:lnSpc>
              <a:spcBef>
                <a:spcPts val="0"/>
              </a:spcBef>
              <a:spcAft>
                <a:spcPts val="1200"/>
              </a:spcAft>
              <a:buClr>
                <a:schemeClr val="accent1"/>
              </a:buClr>
              <a:buSzPct val="140000"/>
              <a:buFont typeface=".AppleSystemUIFont" charset="-120"/>
              <a:buChar char="-"/>
              <a:defRPr kumimoji="1" sz="2000" b="0" kern="1200" baseline="0">
                <a:solidFill>
                  <a:schemeClr val="tx2"/>
                </a:solidFill>
                <a:latin typeface="+mn-lt"/>
                <a:ea typeface="メイリオ" charset="-128"/>
                <a:cs typeface="Meiryo" charset="-128"/>
              </a:defRPr>
            </a:lvl2pPr>
            <a:lvl3pPr marL="1143000" indent="-228600" algn="l" defTabSz="914400" rtl="0" eaLnBrk="1" latinLnBrk="0" hangingPunct="1">
              <a:lnSpc>
                <a:spcPct val="90000"/>
              </a:lnSpc>
              <a:spcBef>
                <a:spcPts val="0"/>
              </a:spcBef>
              <a:spcAft>
                <a:spcPts val="1200"/>
              </a:spcAft>
              <a:buClr>
                <a:schemeClr val="accent1"/>
              </a:buClr>
              <a:buFont typeface="Arial" panose="020B0604020202020204" pitchFamily="34" charset="0"/>
              <a:buChar char="•"/>
              <a:defRPr kumimoji="1" sz="1800" b="0" kern="1200" baseline="0">
                <a:solidFill>
                  <a:schemeClr val="tx2"/>
                </a:solidFill>
                <a:latin typeface="+mn-lt"/>
                <a:ea typeface="メイリオ" charset="-128"/>
                <a:cs typeface="Meiryo" charset="-128"/>
              </a:defRPr>
            </a:lvl3pPr>
            <a:lvl4pPr marL="16002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Clr>
                <a:schemeClr val="tx1"/>
              </a:buClr>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p>
        </p:txBody>
      </p:sp>
    </p:spTree>
    <p:extLst>
      <p:ext uri="{BB962C8B-B14F-4D97-AF65-F5344CB8AC3E}">
        <p14:creationId xmlns:p14="http://schemas.microsoft.com/office/powerpoint/2010/main" val="1339364684"/>
      </p:ext>
    </p:extLst>
  </p:cSld>
  <p:clrMapOvr>
    <a:masterClrMapping/>
  </p:clrMapOvr>
</p:sld>
</file>

<file path=ppt/theme/theme1.xml><?xml version="1.0" encoding="utf-8"?>
<a:theme xmlns:a="http://schemas.openxmlformats.org/drawingml/2006/main" name="テーマ1">
  <a:themeElements>
    <a:clrScheme name="1">
      <a:dk1>
        <a:srgbClr val="000000"/>
      </a:dk1>
      <a:lt1>
        <a:srgbClr val="FFFFFF"/>
      </a:lt1>
      <a:dk2>
        <a:srgbClr val="4C4D4C"/>
      </a:dk2>
      <a:lt2>
        <a:srgbClr val="E7E6E6"/>
      </a:lt2>
      <a:accent1>
        <a:srgbClr val="8A2231"/>
      </a:accent1>
      <a:accent2>
        <a:srgbClr val="DA871F"/>
      </a:accent2>
      <a:accent3>
        <a:srgbClr val="A5A5A5"/>
      </a:accent3>
      <a:accent4>
        <a:srgbClr val="FFA200"/>
      </a:accent4>
      <a:accent5>
        <a:srgbClr val="4472C4"/>
      </a:accent5>
      <a:accent6>
        <a:srgbClr val="70AD47"/>
      </a:accent6>
      <a:hlink>
        <a:srgbClr val="3DA0D7"/>
      </a:hlink>
      <a:folHlink>
        <a:srgbClr val="954F72"/>
      </a:folHlink>
    </a:clrScheme>
    <a:fontScheme name="ヒラギノ+Helvetica Neue">
      <a:majorFont>
        <a:latin typeface="Helvetica Neue"/>
        <a:ea typeface="ヒラギノ角ゴシック W6"/>
        <a:cs typeface=""/>
      </a:majorFont>
      <a:minorFont>
        <a:latin typeface="Helvetica Neue"/>
        <a:ea typeface="ヒラギノ角ゴシック W3"/>
        <a:cs typeface=""/>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2" id="{AE2F6BF1-B211-0942-8533-F5A45795D230}" vid="{8D39B7E7-79BB-5040-A79E-CE2FC728CF3D}"/>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my_presentation_3</Template>
  <TotalTime>11037</TotalTime>
  <Words>1289</Words>
  <Application>Microsoft Macintosh PowerPoint</Application>
  <PresentationFormat>画面に合わせる (4:3)</PresentationFormat>
  <Paragraphs>209</Paragraphs>
  <Slides>14</Slides>
  <Notes>12</Notes>
  <HiddenSlides>1</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14</vt:i4>
      </vt:variant>
    </vt:vector>
  </HeadingPairs>
  <TitlesOfParts>
    <vt:vector size="26" baseType="lpstr">
      <vt:lpstr>.AppleSystemUIFont</vt:lpstr>
      <vt:lpstr>ヒラギノ角ゴシック W3</vt:lpstr>
      <vt:lpstr>ヒラギノ角ゴシック W6</vt:lpstr>
      <vt:lpstr>メイリオ</vt:lpstr>
      <vt:lpstr>メイリオ</vt:lpstr>
      <vt:lpstr>メイリオ ボールド</vt:lpstr>
      <vt:lpstr>Yu Gothic</vt:lpstr>
      <vt:lpstr>Arial</vt:lpstr>
      <vt:lpstr>Helvetica Neue</vt:lpstr>
      <vt:lpstr>Helvetica Neue 本文</vt:lpstr>
      <vt:lpstr>Wingdings</vt:lpstr>
      <vt:lpstr>テーマ1</vt:lpstr>
      <vt:lpstr>On the Origins of Memes by Means of Fringe Web Communities</vt:lpstr>
      <vt:lpstr>背景</vt:lpstr>
      <vt:lpstr>関連研究</vt:lpstr>
      <vt:lpstr>データセット｜SNS サイト</vt:lpstr>
      <vt:lpstr>データセット｜ミームを格納したデータベース</vt:lpstr>
      <vt:lpstr>提案手法｜パイプライン処理</vt:lpstr>
      <vt:lpstr>提案手法｜パイプライン処理</vt:lpstr>
      <vt:lpstr>評価｜パイプライン処理の妥当性</vt:lpstr>
      <vt:lpstr>評価｜SNS 毎に投稿されるミームの割合</vt:lpstr>
      <vt:lpstr>評価｜ミームの投稿数の推移</vt:lpstr>
      <vt:lpstr>提案手法｜ホークス過程による分析</vt:lpstr>
      <vt:lpstr>評価｜人種差別ミームの影響力</vt:lpstr>
      <vt:lpstr>評価｜人種差別ミームの拡散効率</vt:lpstr>
      <vt:lpstr>まとめ</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金子丈</dc:creator>
  <cp:lastModifiedBy>Microsoft Office User</cp:lastModifiedBy>
  <cp:revision>322</cp:revision>
  <cp:lastPrinted>2019-07-04T06:41:18Z</cp:lastPrinted>
  <dcterms:created xsi:type="dcterms:W3CDTF">2017-02-09T05:17:45Z</dcterms:created>
  <dcterms:modified xsi:type="dcterms:W3CDTF">2019-07-04T06:51:34Z</dcterms:modified>
</cp:coreProperties>
</file>